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0" r:id="rId6"/>
    <p:sldId id="263"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57" d="100"/>
          <a:sy n="57" d="100"/>
        </p:scale>
        <p:origin x="63"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CA313-FAF7-4C69-887E-A8C46C3E7C96}" type="datetimeFigureOut">
              <a:rPr lang="en-GB" smtClean="0"/>
              <a:t>25/10/2023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01AEF1-A332-4995-8805-45DF5E84697C}" type="slidenum">
              <a:rPr lang="en-GB" smtClean="0"/>
              <a:t>‹#›</a:t>
            </a:fld>
            <a:endParaRPr lang="en-GB"/>
          </a:p>
        </p:txBody>
      </p:sp>
    </p:spTree>
    <p:extLst>
      <p:ext uri="{BB962C8B-B14F-4D97-AF65-F5344CB8AC3E}">
        <p14:creationId xmlns:p14="http://schemas.microsoft.com/office/powerpoint/2010/main" val="771810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83F8-561B-F558-BC56-C04AA07701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E296015-A59D-0A3C-328C-5396DEDE8F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7F694EE-AEDF-5A2A-D47F-2D436A06871D}"/>
              </a:ext>
            </a:extLst>
          </p:cNvPr>
          <p:cNvSpPr>
            <a:spLocks noGrp="1"/>
          </p:cNvSpPr>
          <p:nvPr>
            <p:ph type="dt" sz="half" idx="10"/>
          </p:nvPr>
        </p:nvSpPr>
        <p:spPr/>
        <p:txBody>
          <a:bodyPr/>
          <a:lstStyle/>
          <a:p>
            <a:fld id="{5AC792C9-D4F4-4BDB-8294-6CA022681187}" type="datetimeFigureOut">
              <a:rPr lang="en-GB" smtClean="0"/>
              <a:t>25/10/2023</a:t>
            </a:fld>
            <a:endParaRPr lang="en-GB"/>
          </a:p>
        </p:txBody>
      </p:sp>
      <p:sp>
        <p:nvSpPr>
          <p:cNvPr id="5" name="Footer Placeholder 4">
            <a:extLst>
              <a:ext uri="{FF2B5EF4-FFF2-40B4-BE49-F238E27FC236}">
                <a16:creationId xmlns:a16="http://schemas.microsoft.com/office/drawing/2014/main" id="{0AA1EFD0-9E1C-7275-7A0E-BB1729987D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1DD06E-F03B-F293-0765-89120F555622}"/>
              </a:ext>
            </a:extLst>
          </p:cNvPr>
          <p:cNvSpPr>
            <a:spLocks noGrp="1"/>
          </p:cNvSpPr>
          <p:nvPr>
            <p:ph type="sldNum" sz="quarter" idx="12"/>
          </p:nvPr>
        </p:nvSpPr>
        <p:spPr/>
        <p:txBody>
          <a:bodyPr/>
          <a:lstStyle/>
          <a:p>
            <a:fld id="{F33617A6-C51D-41D2-B088-4EDDE8D70D39}" type="slidenum">
              <a:rPr lang="en-GB" smtClean="0"/>
              <a:t>‹#›</a:t>
            </a:fld>
            <a:endParaRPr lang="en-GB"/>
          </a:p>
        </p:txBody>
      </p:sp>
    </p:spTree>
    <p:extLst>
      <p:ext uri="{BB962C8B-B14F-4D97-AF65-F5344CB8AC3E}">
        <p14:creationId xmlns:p14="http://schemas.microsoft.com/office/powerpoint/2010/main" val="183458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34B62-2CF4-2DE1-DA21-BBA374B81C3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93B11D-7D82-F728-377F-008747D10F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91E28F-85A0-D024-3CAC-49132969D81C}"/>
              </a:ext>
            </a:extLst>
          </p:cNvPr>
          <p:cNvSpPr>
            <a:spLocks noGrp="1"/>
          </p:cNvSpPr>
          <p:nvPr>
            <p:ph type="dt" sz="half" idx="10"/>
          </p:nvPr>
        </p:nvSpPr>
        <p:spPr/>
        <p:txBody>
          <a:bodyPr/>
          <a:lstStyle/>
          <a:p>
            <a:fld id="{5AC792C9-D4F4-4BDB-8294-6CA022681187}" type="datetimeFigureOut">
              <a:rPr lang="en-GB" smtClean="0"/>
              <a:t>25/10/2023</a:t>
            </a:fld>
            <a:endParaRPr lang="en-GB"/>
          </a:p>
        </p:txBody>
      </p:sp>
      <p:sp>
        <p:nvSpPr>
          <p:cNvPr id="5" name="Footer Placeholder 4">
            <a:extLst>
              <a:ext uri="{FF2B5EF4-FFF2-40B4-BE49-F238E27FC236}">
                <a16:creationId xmlns:a16="http://schemas.microsoft.com/office/drawing/2014/main" id="{9C692A37-EAF4-B734-2352-1D1E8CF889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650588-589D-ABD4-099D-0D9EBAD4A85C}"/>
              </a:ext>
            </a:extLst>
          </p:cNvPr>
          <p:cNvSpPr>
            <a:spLocks noGrp="1"/>
          </p:cNvSpPr>
          <p:nvPr>
            <p:ph type="sldNum" sz="quarter" idx="12"/>
          </p:nvPr>
        </p:nvSpPr>
        <p:spPr/>
        <p:txBody>
          <a:bodyPr/>
          <a:lstStyle/>
          <a:p>
            <a:fld id="{F33617A6-C51D-41D2-B088-4EDDE8D70D39}" type="slidenum">
              <a:rPr lang="en-GB" smtClean="0"/>
              <a:t>‹#›</a:t>
            </a:fld>
            <a:endParaRPr lang="en-GB"/>
          </a:p>
        </p:txBody>
      </p:sp>
    </p:spTree>
    <p:extLst>
      <p:ext uri="{BB962C8B-B14F-4D97-AF65-F5344CB8AC3E}">
        <p14:creationId xmlns:p14="http://schemas.microsoft.com/office/powerpoint/2010/main" val="1447286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47F923-627D-2463-D1F8-AAC985B60D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840F503-9FF4-0280-46CE-41CAF600B5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8E9682E-A690-02D4-CF78-94AAF4277491}"/>
              </a:ext>
            </a:extLst>
          </p:cNvPr>
          <p:cNvSpPr>
            <a:spLocks noGrp="1"/>
          </p:cNvSpPr>
          <p:nvPr>
            <p:ph type="dt" sz="half" idx="10"/>
          </p:nvPr>
        </p:nvSpPr>
        <p:spPr/>
        <p:txBody>
          <a:bodyPr/>
          <a:lstStyle/>
          <a:p>
            <a:fld id="{5AC792C9-D4F4-4BDB-8294-6CA022681187}" type="datetimeFigureOut">
              <a:rPr lang="en-GB" smtClean="0"/>
              <a:t>25/10/2023</a:t>
            </a:fld>
            <a:endParaRPr lang="en-GB"/>
          </a:p>
        </p:txBody>
      </p:sp>
      <p:sp>
        <p:nvSpPr>
          <p:cNvPr id="5" name="Footer Placeholder 4">
            <a:extLst>
              <a:ext uri="{FF2B5EF4-FFF2-40B4-BE49-F238E27FC236}">
                <a16:creationId xmlns:a16="http://schemas.microsoft.com/office/drawing/2014/main" id="{9F4B2C47-AB5F-BAAF-3566-76B1E213CD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BB4C60-C839-5ED6-F18E-FC13E6B97882}"/>
              </a:ext>
            </a:extLst>
          </p:cNvPr>
          <p:cNvSpPr>
            <a:spLocks noGrp="1"/>
          </p:cNvSpPr>
          <p:nvPr>
            <p:ph type="sldNum" sz="quarter" idx="12"/>
          </p:nvPr>
        </p:nvSpPr>
        <p:spPr/>
        <p:txBody>
          <a:bodyPr/>
          <a:lstStyle/>
          <a:p>
            <a:fld id="{F33617A6-C51D-41D2-B088-4EDDE8D70D39}" type="slidenum">
              <a:rPr lang="en-GB" smtClean="0"/>
              <a:t>‹#›</a:t>
            </a:fld>
            <a:endParaRPr lang="en-GB"/>
          </a:p>
        </p:txBody>
      </p:sp>
    </p:spTree>
    <p:extLst>
      <p:ext uri="{BB962C8B-B14F-4D97-AF65-F5344CB8AC3E}">
        <p14:creationId xmlns:p14="http://schemas.microsoft.com/office/powerpoint/2010/main" val="334504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2693-772B-B67D-0732-736F58CA09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A28DDF0-BBC4-4B3F-C721-973BD1D025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0C0688-10C8-8F01-3C20-726D68DE01E9}"/>
              </a:ext>
            </a:extLst>
          </p:cNvPr>
          <p:cNvSpPr>
            <a:spLocks noGrp="1"/>
          </p:cNvSpPr>
          <p:nvPr>
            <p:ph type="dt" sz="half" idx="10"/>
          </p:nvPr>
        </p:nvSpPr>
        <p:spPr/>
        <p:txBody>
          <a:bodyPr/>
          <a:lstStyle/>
          <a:p>
            <a:fld id="{5AC792C9-D4F4-4BDB-8294-6CA022681187}" type="datetimeFigureOut">
              <a:rPr lang="en-GB" smtClean="0"/>
              <a:t>25/10/2023</a:t>
            </a:fld>
            <a:endParaRPr lang="en-GB"/>
          </a:p>
        </p:txBody>
      </p:sp>
      <p:sp>
        <p:nvSpPr>
          <p:cNvPr id="5" name="Footer Placeholder 4">
            <a:extLst>
              <a:ext uri="{FF2B5EF4-FFF2-40B4-BE49-F238E27FC236}">
                <a16:creationId xmlns:a16="http://schemas.microsoft.com/office/drawing/2014/main" id="{C4EFEEEE-74C1-0276-877B-66FFA0F98B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7A9F2B-8250-F620-3448-8CDBB96DC4D8}"/>
              </a:ext>
            </a:extLst>
          </p:cNvPr>
          <p:cNvSpPr>
            <a:spLocks noGrp="1"/>
          </p:cNvSpPr>
          <p:nvPr>
            <p:ph type="sldNum" sz="quarter" idx="12"/>
          </p:nvPr>
        </p:nvSpPr>
        <p:spPr/>
        <p:txBody>
          <a:bodyPr/>
          <a:lstStyle/>
          <a:p>
            <a:fld id="{F33617A6-C51D-41D2-B088-4EDDE8D70D39}" type="slidenum">
              <a:rPr lang="en-GB" smtClean="0"/>
              <a:t>‹#›</a:t>
            </a:fld>
            <a:endParaRPr lang="en-GB"/>
          </a:p>
        </p:txBody>
      </p:sp>
    </p:spTree>
    <p:extLst>
      <p:ext uri="{BB962C8B-B14F-4D97-AF65-F5344CB8AC3E}">
        <p14:creationId xmlns:p14="http://schemas.microsoft.com/office/powerpoint/2010/main" val="730068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C160-000E-CCE5-1380-E5A0B26D88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2E5C29D-B888-DC04-453E-A6BC0514AB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0E5F6-30C9-9107-9FD2-7F47521A5FFE}"/>
              </a:ext>
            </a:extLst>
          </p:cNvPr>
          <p:cNvSpPr>
            <a:spLocks noGrp="1"/>
          </p:cNvSpPr>
          <p:nvPr>
            <p:ph type="dt" sz="half" idx="10"/>
          </p:nvPr>
        </p:nvSpPr>
        <p:spPr/>
        <p:txBody>
          <a:bodyPr/>
          <a:lstStyle/>
          <a:p>
            <a:fld id="{5AC792C9-D4F4-4BDB-8294-6CA022681187}" type="datetimeFigureOut">
              <a:rPr lang="en-GB" smtClean="0"/>
              <a:t>25/10/2023</a:t>
            </a:fld>
            <a:endParaRPr lang="en-GB"/>
          </a:p>
        </p:txBody>
      </p:sp>
      <p:sp>
        <p:nvSpPr>
          <p:cNvPr id="5" name="Footer Placeholder 4">
            <a:extLst>
              <a:ext uri="{FF2B5EF4-FFF2-40B4-BE49-F238E27FC236}">
                <a16:creationId xmlns:a16="http://schemas.microsoft.com/office/drawing/2014/main" id="{C40CFC22-1C94-21C2-2DDF-5813B3BFAC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F79A65-FE2E-19C7-5809-BF005F40FE39}"/>
              </a:ext>
            </a:extLst>
          </p:cNvPr>
          <p:cNvSpPr>
            <a:spLocks noGrp="1"/>
          </p:cNvSpPr>
          <p:nvPr>
            <p:ph type="sldNum" sz="quarter" idx="12"/>
          </p:nvPr>
        </p:nvSpPr>
        <p:spPr/>
        <p:txBody>
          <a:bodyPr/>
          <a:lstStyle/>
          <a:p>
            <a:fld id="{F33617A6-C51D-41D2-B088-4EDDE8D70D39}" type="slidenum">
              <a:rPr lang="en-GB" smtClean="0"/>
              <a:t>‹#›</a:t>
            </a:fld>
            <a:endParaRPr lang="en-GB"/>
          </a:p>
        </p:txBody>
      </p:sp>
    </p:spTree>
    <p:extLst>
      <p:ext uri="{BB962C8B-B14F-4D97-AF65-F5344CB8AC3E}">
        <p14:creationId xmlns:p14="http://schemas.microsoft.com/office/powerpoint/2010/main" val="314392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8A16-323A-A3CD-6CE2-E0FBABB138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576412-AAA1-C78D-FA31-C84507EF07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8693B1-FC87-C58C-EE15-654859C025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38F4BA-26CC-8336-4A05-F3E49279C660}"/>
              </a:ext>
            </a:extLst>
          </p:cNvPr>
          <p:cNvSpPr>
            <a:spLocks noGrp="1"/>
          </p:cNvSpPr>
          <p:nvPr>
            <p:ph type="dt" sz="half" idx="10"/>
          </p:nvPr>
        </p:nvSpPr>
        <p:spPr/>
        <p:txBody>
          <a:bodyPr/>
          <a:lstStyle/>
          <a:p>
            <a:fld id="{5AC792C9-D4F4-4BDB-8294-6CA022681187}" type="datetimeFigureOut">
              <a:rPr lang="en-GB" smtClean="0"/>
              <a:t>25/10/2023</a:t>
            </a:fld>
            <a:endParaRPr lang="en-GB"/>
          </a:p>
        </p:txBody>
      </p:sp>
      <p:sp>
        <p:nvSpPr>
          <p:cNvPr id="6" name="Footer Placeholder 5">
            <a:extLst>
              <a:ext uri="{FF2B5EF4-FFF2-40B4-BE49-F238E27FC236}">
                <a16:creationId xmlns:a16="http://schemas.microsoft.com/office/drawing/2014/main" id="{CF73B513-9C96-349A-D7F5-DE0057F58B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888381-1F7D-0DF1-F670-6E013B449CED}"/>
              </a:ext>
            </a:extLst>
          </p:cNvPr>
          <p:cNvSpPr>
            <a:spLocks noGrp="1"/>
          </p:cNvSpPr>
          <p:nvPr>
            <p:ph type="sldNum" sz="quarter" idx="12"/>
          </p:nvPr>
        </p:nvSpPr>
        <p:spPr/>
        <p:txBody>
          <a:bodyPr/>
          <a:lstStyle/>
          <a:p>
            <a:fld id="{F33617A6-C51D-41D2-B088-4EDDE8D70D39}" type="slidenum">
              <a:rPr lang="en-GB" smtClean="0"/>
              <a:t>‹#›</a:t>
            </a:fld>
            <a:endParaRPr lang="en-GB"/>
          </a:p>
        </p:txBody>
      </p:sp>
    </p:spTree>
    <p:extLst>
      <p:ext uri="{BB962C8B-B14F-4D97-AF65-F5344CB8AC3E}">
        <p14:creationId xmlns:p14="http://schemas.microsoft.com/office/powerpoint/2010/main" val="2409696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99C-7D5C-1267-11B3-5B236E733D6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3CE268E-5D78-0971-9313-28DA61CF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599F5-D1AC-53C6-0B42-53AC2ECC74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C0452CE-8C28-E4ED-5344-4062365234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5B191A-3722-41E2-F575-24933A63E8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C837347-7078-2AB3-2FDB-13EB0B33FC06}"/>
              </a:ext>
            </a:extLst>
          </p:cNvPr>
          <p:cNvSpPr>
            <a:spLocks noGrp="1"/>
          </p:cNvSpPr>
          <p:nvPr>
            <p:ph type="dt" sz="half" idx="10"/>
          </p:nvPr>
        </p:nvSpPr>
        <p:spPr/>
        <p:txBody>
          <a:bodyPr/>
          <a:lstStyle/>
          <a:p>
            <a:fld id="{5AC792C9-D4F4-4BDB-8294-6CA022681187}" type="datetimeFigureOut">
              <a:rPr lang="en-GB" smtClean="0"/>
              <a:t>25/10/2023</a:t>
            </a:fld>
            <a:endParaRPr lang="en-GB"/>
          </a:p>
        </p:txBody>
      </p:sp>
      <p:sp>
        <p:nvSpPr>
          <p:cNvPr id="8" name="Footer Placeholder 7">
            <a:extLst>
              <a:ext uri="{FF2B5EF4-FFF2-40B4-BE49-F238E27FC236}">
                <a16:creationId xmlns:a16="http://schemas.microsoft.com/office/drawing/2014/main" id="{682A39FD-1724-D9C6-901E-EAC846A4CBB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8F12037-F770-C203-C9A8-DB84F3532994}"/>
              </a:ext>
            </a:extLst>
          </p:cNvPr>
          <p:cNvSpPr>
            <a:spLocks noGrp="1"/>
          </p:cNvSpPr>
          <p:nvPr>
            <p:ph type="sldNum" sz="quarter" idx="12"/>
          </p:nvPr>
        </p:nvSpPr>
        <p:spPr/>
        <p:txBody>
          <a:bodyPr/>
          <a:lstStyle/>
          <a:p>
            <a:fld id="{F33617A6-C51D-41D2-B088-4EDDE8D70D39}" type="slidenum">
              <a:rPr lang="en-GB" smtClean="0"/>
              <a:t>‹#›</a:t>
            </a:fld>
            <a:endParaRPr lang="en-GB"/>
          </a:p>
        </p:txBody>
      </p:sp>
    </p:spTree>
    <p:extLst>
      <p:ext uri="{BB962C8B-B14F-4D97-AF65-F5344CB8AC3E}">
        <p14:creationId xmlns:p14="http://schemas.microsoft.com/office/powerpoint/2010/main" val="100333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021F-01C1-0945-3B46-8399C314034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4D10D44-5006-561E-A1EB-89FE58E8FCAB}"/>
              </a:ext>
            </a:extLst>
          </p:cNvPr>
          <p:cNvSpPr>
            <a:spLocks noGrp="1"/>
          </p:cNvSpPr>
          <p:nvPr>
            <p:ph type="dt" sz="half" idx="10"/>
          </p:nvPr>
        </p:nvSpPr>
        <p:spPr/>
        <p:txBody>
          <a:bodyPr/>
          <a:lstStyle/>
          <a:p>
            <a:fld id="{5AC792C9-D4F4-4BDB-8294-6CA022681187}" type="datetimeFigureOut">
              <a:rPr lang="en-GB" smtClean="0"/>
              <a:t>25/10/2023</a:t>
            </a:fld>
            <a:endParaRPr lang="en-GB"/>
          </a:p>
        </p:txBody>
      </p:sp>
      <p:sp>
        <p:nvSpPr>
          <p:cNvPr id="4" name="Footer Placeholder 3">
            <a:extLst>
              <a:ext uri="{FF2B5EF4-FFF2-40B4-BE49-F238E27FC236}">
                <a16:creationId xmlns:a16="http://schemas.microsoft.com/office/drawing/2014/main" id="{DBC78D45-368B-55A5-BC47-F2F92C19AE7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3B0DED1-1B8E-952A-1565-D348A1AE800F}"/>
              </a:ext>
            </a:extLst>
          </p:cNvPr>
          <p:cNvSpPr>
            <a:spLocks noGrp="1"/>
          </p:cNvSpPr>
          <p:nvPr>
            <p:ph type="sldNum" sz="quarter" idx="12"/>
          </p:nvPr>
        </p:nvSpPr>
        <p:spPr/>
        <p:txBody>
          <a:bodyPr/>
          <a:lstStyle/>
          <a:p>
            <a:fld id="{F33617A6-C51D-41D2-B088-4EDDE8D70D39}" type="slidenum">
              <a:rPr lang="en-GB" smtClean="0"/>
              <a:t>‹#›</a:t>
            </a:fld>
            <a:endParaRPr lang="en-GB"/>
          </a:p>
        </p:txBody>
      </p:sp>
    </p:spTree>
    <p:extLst>
      <p:ext uri="{BB962C8B-B14F-4D97-AF65-F5344CB8AC3E}">
        <p14:creationId xmlns:p14="http://schemas.microsoft.com/office/powerpoint/2010/main" val="209773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A9D6F9-3BB6-EB33-8976-CE0369DF181C}"/>
              </a:ext>
            </a:extLst>
          </p:cNvPr>
          <p:cNvSpPr>
            <a:spLocks noGrp="1"/>
          </p:cNvSpPr>
          <p:nvPr>
            <p:ph type="dt" sz="half" idx="10"/>
          </p:nvPr>
        </p:nvSpPr>
        <p:spPr/>
        <p:txBody>
          <a:bodyPr/>
          <a:lstStyle/>
          <a:p>
            <a:fld id="{5AC792C9-D4F4-4BDB-8294-6CA022681187}" type="datetimeFigureOut">
              <a:rPr lang="en-GB" smtClean="0"/>
              <a:t>25/10/2023</a:t>
            </a:fld>
            <a:endParaRPr lang="en-GB"/>
          </a:p>
        </p:txBody>
      </p:sp>
      <p:sp>
        <p:nvSpPr>
          <p:cNvPr id="3" name="Footer Placeholder 2">
            <a:extLst>
              <a:ext uri="{FF2B5EF4-FFF2-40B4-BE49-F238E27FC236}">
                <a16:creationId xmlns:a16="http://schemas.microsoft.com/office/drawing/2014/main" id="{A81822E6-CB6D-E090-4988-6B102ABD73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164038D-46D6-1568-BC28-C0B844832FEF}"/>
              </a:ext>
            </a:extLst>
          </p:cNvPr>
          <p:cNvSpPr>
            <a:spLocks noGrp="1"/>
          </p:cNvSpPr>
          <p:nvPr>
            <p:ph type="sldNum" sz="quarter" idx="12"/>
          </p:nvPr>
        </p:nvSpPr>
        <p:spPr/>
        <p:txBody>
          <a:bodyPr/>
          <a:lstStyle/>
          <a:p>
            <a:fld id="{F33617A6-C51D-41D2-B088-4EDDE8D70D39}" type="slidenum">
              <a:rPr lang="en-GB" smtClean="0"/>
              <a:t>‹#›</a:t>
            </a:fld>
            <a:endParaRPr lang="en-GB"/>
          </a:p>
        </p:txBody>
      </p:sp>
    </p:spTree>
    <p:extLst>
      <p:ext uri="{BB962C8B-B14F-4D97-AF65-F5344CB8AC3E}">
        <p14:creationId xmlns:p14="http://schemas.microsoft.com/office/powerpoint/2010/main" val="2895034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DBBA-3F74-724A-E3CC-FDC1FAF939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3EC00D-29C8-264C-4C61-C643E42E67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0CC669C-C830-34B5-8750-41EA0DEB6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7EE02-2D34-7FA8-5443-812629853F22}"/>
              </a:ext>
            </a:extLst>
          </p:cNvPr>
          <p:cNvSpPr>
            <a:spLocks noGrp="1"/>
          </p:cNvSpPr>
          <p:nvPr>
            <p:ph type="dt" sz="half" idx="10"/>
          </p:nvPr>
        </p:nvSpPr>
        <p:spPr/>
        <p:txBody>
          <a:bodyPr/>
          <a:lstStyle/>
          <a:p>
            <a:fld id="{5AC792C9-D4F4-4BDB-8294-6CA022681187}" type="datetimeFigureOut">
              <a:rPr lang="en-GB" smtClean="0"/>
              <a:t>25/10/2023</a:t>
            </a:fld>
            <a:endParaRPr lang="en-GB"/>
          </a:p>
        </p:txBody>
      </p:sp>
      <p:sp>
        <p:nvSpPr>
          <p:cNvPr id="6" name="Footer Placeholder 5">
            <a:extLst>
              <a:ext uri="{FF2B5EF4-FFF2-40B4-BE49-F238E27FC236}">
                <a16:creationId xmlns:a16="http://schemas.microsoft.com/office/drawing/2014/main" id="{FDE12CDE-A897-5555-772F-CE19A5C4A9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F9690D-D568-24FB-CC8E-81997AC27E45}"/>
              </a:ext>
            </a:extLst>
          </p:cNvPr>
          <p:cNvSpPr>
            <a:spLocks noGrp="1"/>
          </p:cNvSpPr>
          <p:nvPr>
            <p:ph type="sldNum" sz="quarter" idx="12"/>
          </p:nvPr>
        </p:nvSpPr>
        <p:spPr/>
        <p:txBody>
          <a:bodyPr/>
          <a:lstStyle/>
          <a:p>
            <a:fld id="{F33617A6-C51D-41D2-B088-4EDDE8D70D39}" type="slidenum">
              <a:rPr lang="en-GB" smtClean="0"/>
              <a:t>‹#›</a:t>
            </a:fld>
            <a:endParaRPr lang="en-GB"/>
          </a:p>
        </p:txBody>
      </p:sp>
    </p:spTree>
    <p:extLst>
      <p:ext uri="{BB962C8B-B14F-4D97-AF65-F5344CB8AC3E}">
        <p14:creationId xmlns:p14="http://schemas.microsoft.com/office/powerpoint/2010/main" val="3183750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D34E-C4C2-EA9A-B86F-1D96060B6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69F777A-DC25-E146-14E1-1A4B342D73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D44E5DC-D6CD-66FB-4FF7-FD6D4847F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0459F-6038-A196-CEFF-97934B1BDFB8}"/>
              </a:ext>
            </a:extLst>
          </p:cNvPr>
          <p:cNvSpPr>
            <a:spLocks noGrp="1"/>
          </p:cNvSpPr>
          <p:nvPr>
            <p:ph type="dt" sz="half" idx="10"/>
          </p:nvPr>
        </p:nvSpPr>
        <p:spPr/>
        <p:txBody>
          <a:bodyPr/>
          <a:lstStyle/>
          <a:p>
            <a:fld id="{5AC792C9-D4F4-4BDB-8294-6CA022681187}" type="datetimeFigureOut">
              <a:rPr lang="en-GB" smtClean="0"/>
              <a:t>25/10/2023</a:t>
            </a:fld>
            <a:endParaRPr lang="en-GB"/>
          </a:p>
        </p:txBody>
      </p:sp>
      <p:sp>
        <p:nvSpPr>
          <p:cNvPr id="6" name="Footer Placeholder 5">
            <a:extLst>
              <a:ext uri="{FF2B5EF4-FFF2-40B4-BE49-F238E27FC236}">
                <a16:creationId xmlns:a16="http://schemas.microsoft.com/office/drawing/2014/main" id="{38F93842-D730-A421-E6EA-FDB009278A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04FB38-51CB-3CD3-52C4-D73B11183B1A}"/>
              </a:ext>
            </a:extLst>
          </p:cNvPr>
          <p:cNvSpPr>
            <a:spLocks noGrp="1"/>
          </p:cNvSpPr>
          <p:nvPr>
            <p:ph type="sldNum" sz="quarter" idx="12"/>
          </p:nvPr>
        </p:nvSpPr>
        <p:spPr/>
        <p:txBody>
          <a:bodyPr/>
          <a:lstStyle/>
          <a:p>
            <a:fld id="{F33617A6-C51D-41D2-B088-4EDDE8D70D39}" type="slidenum">
              <a:rPr lang="en-GB" smtClean="0"/>
              <a:t>‹#›</a:t>
            </a:fld>
            <a:endParaRPr lang="en-GB"/>
          </a:p>
        </p:txBody>
      </p:sp>
    </p:spTree>
    <p:extLst>
      <p:ext uri="{BB962C8B-B14F-4D97-AF65-F5344CB8AC3E}">
        <p14:creationId xmlns:p14="http://schemas.microsoft.com/office/powerpoint/2010/main" val="3860087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F3FC28-3E50-58C2-9B64-138B4C200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9EFBFB-7FF3-8893-142C-8669ADD75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368E6A-01DE-586F-9C65-3F8AD2A95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792C9-D4F4-4BDB-8294-6CA022681187}" type="datetimeFigureOut">
              <a:rPr lang="en-GB" smtClean="0"/>
              <a:t>25/10/2023</a:t>
            </a:fld>
            <a:endParaRPr lang="en-GB"/>
          </a:p>
        </p:txBody>
      </p:sp>
      <p:sp>
        <p:nvSpPr>
          <p:cNvPr id="5" name="Footer Placeholder 4">
            <a:extLst>
              <a:ext uri="{FF2B5EF4-FFF2-40B4-BE49-F238E27FC236}">
                <a16:creationId xmlns:a16="http://schemas.microsoft.com/office/drawing/2014/main" id="{85CF4583-C271-578B-C122-8E526A4053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C3F5208-FE21-8B01-262E-80B59F0028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617A6-C51D-41D2-B088-4EDDE8D70D39}" type="slidenum">
              <a:rPr lang="en-GB" smtClean="0"/>
              <a:t>‹#›</a:t>
            </a:fld>
            <a:endParaRPr lang="en-GB"/>
          </a:p>
        </p:txBody>
      </p:sp>
    </p:spTree>
    <p:extLst>
      <p:ext uri="{BB962C8B-B14F-4D97-AF65-F5344CB8AC3E}">
        <p14:creationId xmlns:p14="http://schemas.microsoft.com/office/powerpoint/2010/main" val="3402378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C26E-234D-E4BC-E2C1-639E491CFCA2}"/>
              </a:ext>
            </a:extLst>
          </p:cNvPr>
          <p:cNvSpPr>
            <a:spLocks noGrp="1"/>
          </p:cNvSpPr>
          <p:nvPr>
            <p:ph type="ctrTitle"/>
          </p:nvPr>
        </p:nvSpPr>
        <p:spPr/>
        <p:txBody>
          <a:bodyPr/>
          <a:lstStyle/>
          <a:p>
            <a:r>
              <a:rPr lang="en-GB" dirty="0"/>
              <a:t>Accessible Development</a:t>
            </a:r>
          </a:p>
        </p:txBody>
      </p:sp>
      <p:sp>
        <p:nvSpPr>
          <p:cNvPr id="3" name="Subtitle 2">
            <a:extLst>
              <a:ext uri="{FF2B5EF4-FFF2-40B4-BE49-F238E27FC236}">
                <a16:creationId xmlns:a16="http://schemas.microsoft.com/office/drawing/2014/main" id="{2277E84D-A69C-8A79-17FD-4DC504F234F9}"/>
              </a:ext>
            </a:extLst>
          </p:cNvPr>
          <p:cNvSpPr>
            <a:spLocks noGrp="1"/>
          </p:cNvSpPr>
          <p:nvPr>
            <p:ph type="subTitle" idx="1"/>
          </p:nvPr>
        </p:nvSpPr>
        <p:spPr/>
        <p:txBody>
          <a:bodyPr/>
          <a:lstStyle/>
          <a:p>
            <a:r>
              <a:rPr lang="en-GB" dirty="0"/>
              <a:t>End of module project</a:t>
            </a:r>
          </a:p>
        </p:txBody>
      </p:sp>
    </p:spTree>
    <p:extLst>
      <p:ext uri="{BB962C8B-B14F-4D97-AF65-F5344CB8AC3E}">
        <p14:creationId xmlns:p14="http://schemas.microsoft.com/office/powerpoint/2010/main" val="355371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1C67-ECD0-E66D-2BF2-10240FAF8F40}"/>
              </a:ext>
            </a:extLst>
          </p:cNvPr>
          <p:cNvSpPr>
            <a:spLocks noGrp="1"/>
          </p:cNvSpPr>
          <p:nvPr>
            <p:ph type="title"/>
          </p:nvPr>
        </p:nvSpPr>
        <p:spPr/>
        <p:txBody>
          <a:bodyPr/>
          <a:lstStyle/>
          <a:p>
            <a:r>
              <a:rPr lang="en-US" dirty="0"/>
              <a:t>Features</a:t>
            </a:r>
            <a:endParaRPr lang="en-GB" dirty="0"/>
          </a:p>
        </p:txBody>
      </p:sp>
      <p:grpSp>
        <p:nvGrpSpPr>
          <p:cNvPr id="30" name="Group 29">
            <a:extLst>
              <a:ext uri="{FF2B5EF4-FFF2-40B4-BE49-F238E27FC236}">
                <a16:creationId xmlns:a16="http://schemas.microsoft.com/office/drawing/2014/main" id="{2464A46E-205B-BAA7-EAE7-36301F92A964}"/>
              </a:ext>
            </a:extLst>
          </p:cNvPr>
          <p:cNvGrpSpPr/>
          <p:nvPr/>
        </p:nvGrpSpPr>
        <p:grpSpPr>
          <a:xfrm>
            <a:off x="493484" y="2519265"/>
            <a:ext cx="3519714" cy="2370765"/>
            <a:chOff x="493486" y="2867873"/>
            <a:chExt cx="3519714" cy="2370765"/>
          </a:xfrm>
        </p:grpSpPr>
        <p:sp>
          <p:nvSpPr>
            <p:cNvPr id="18" name="Rectangle 17">
              <a:extLst>
                <a:ext uri="{FF2B5EF4-FFF2-40B4-BE49-F238E27FC236}">
                  <a16:creationId xmlns:a16="http://schemas.microsoft.com/office/drawing/2014/main" id="{04B52EB4-DF31-73B0-51F5-7BA1A1601C38}"/>
                </a:ext>
              </a:extLst>
            </p:cNvPr>
            <p:cNvSpPr/>
            <p:nvPr/>
          </p:nvSpPr>
          <p:spPr>
            <a:xfrm>
              <a:off x="493486" y="2867873"/>
              <a:ext cx="3519714" cy="23707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 name="TextBox 3">
              <a:extLst>
                <a:ext uri="{FF2B5EF4-FFF2-40B4-BE49-F238E27FC236}">
                  <a16:creationId xmlns:a16="http://schemas.microsoft.com/office/drawing/2014/main" id="{1F9E05E4-3B3D-5AEC-E096-734DBBA50896}"/>
                </a:ext>
              </a:extLst>
            </p:cNvPr>
            <p:cNvSpPr txBox="1"/>
            <p:nvPr/>
          </p:nvSpPr>
          <p:spPr>
            <a:xfrm>
              <a:off x="1299832" y="2920271"/>
              <a:ext cx="1872343" cy="400110"/>
            </a:xfrm>
            <a:prstGeom prst="rect">
              <a:avLst/>
            </a:prstGeom>
            <a:noFill/>
          </p:spPr>
          <p:txBody>
            <a:bodyPr wrap="square" rtlCol="0">
              <a:spAutoFit/>
            </a:bodyPr>
            <a:lstStyle/>
            <a:p>
              <a:r>
                <a:rPr lang="en-US" sz="2000" u="sng" dirty="0"/>
                <a:t>Interactive logo</a:t>
              </a:r>
              <a:endParaRPr lang="en-GB" sz="2000" u="sng" dirty="0"/>
            </a:p>
          </p:txBody>
        </p:sp>
        <p:pic>
          <p:nvPicPr>
            <p:cNvPr id="10" name="Picture 9">
              <a:extLst>
                <a:ext uri="{FF2B5EF4-FFF2-40B4-BE49-F238E27FC236}">
                  <a16:creationId xmlns:a16="http://schemas.microsoft.com/office/drawing/2014/main" id="{72F87025-C5D0-681A-CAD4-EBA12A5B9C90}"/>
                </a:ext>
              </a:extLst>
            </p:cNvPr>
            <p:cNvPicPr>
              <a:picLocks noChangeAspect="1"/>
            </p:cNvPicPr>
            <p:nvPr/>
          </p:nvPicPr>
          <p:blipFill>
            <a:blip r:embed="rId2"/>
            <a:stretch>
              <a:fillRect/>
            </a:stretch>
          </p:blipFill>
          <p:spPr>
            <a:xfrm>
              <a:off x="838200" y="3429000"/>
              <a:ext cx="2795608" cy="1585924"/>
            </a:xfrm>
            <a:prstGeom prst="rect">
              <a:avLst/>
            </a:prstGeom>
          </p:spPr>
        </p:pic>
      </p:grpSp>
      <p:grpSp>
        <p:nvGrpSpPr>
          <p:cNvPr id="31" name="Group 30">
            <a:extLst>
              <a:ext uri="{FF2B5EF4-FFF2-40B4-BE49-F238E27FC236}">
                <a16:creationId xmlns:a16="http://schemas.microsoft.com/office/drawing/2014/main" id="{8718ACB4-FEF5-AC69-0DE7-63C2A80C8B3A}"/>
              </a:ext>
            </a:extLst>
          </p:cNvPr>
          <p:cNvGrpSpPr/>
          <p:nvPr/>
        </p:nvGrpSpPr>
        <p:grpSpPr>
          <a:xfrm>
            <a:off x="4013200" y="776952"/>
            <a:ext cx="7514968" cy="1545346"/>
            <a:chOff x="3838832" y="1120346"/>
            <a:chExt cx="7514968" cy="1545346"/>
          </a:xfrm>
        </p:grpSpPr>
        <p:sp>
          <p:nvSpPr>
            <p:cNvPr id="17" name="Rectangle 16">
              <a:extLst>
                <a:ext uri="{FF2B5EF4-FFF2-40B4-BE49-F238E27FC236}">
                  <a16:creationId xmlns:a16="http://schemas.microsoft.com/office/drawing/2014/main" id="{2F1CAE7D-E6FB-B123-112A-4FBAF84C8C9E}"/>
                </a:ext>
              </a:extLst>
            </p:cNvPr>
            <p:cNvSpPr/>
            <p:nvPr/>
          </p:nvSpPr>
          <p:spPr>
            <a:xfrm>
              <a:off x="3838832" y="1120346"/>
              <a:ext cx="7514968" cy="15453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2ADB4C78-3A7A-B4F3-CFCF-42EF4F4F6868}"/>
                </a:ext>
              </a:extLst>
            </p:cNvPr>
            <p:cNvSpPr txBox="1"/>
            <p:nvPr/>
          </p:nvSpPr>
          <p:spPr>
            <a:xfrm>
              <a:off x="6928021" y="2149108"/>
              <a:ext cx="1252151" cy="400110"/>
            </a:xfrm>
            <a:prstGeom prst="rect">
              <a:avLst/>
            </a:prstGeom>
            <a:noFill/>
          </p:spPr>
          <p:txBody>
            <a:bodyPr wrap="square" rtlCol="0">
              <a:spAutoFit/>
            </a:bodyPr>
            <a:lstStyle/>
            <a:p>
              <a:r>
                <a:rPr lang="en-US" sz="2000" u="sng" dirty="0"/>
                <a:t>Menu bar</a:t>
              </a:r>
              <a:endParaRPr lang="en-GB" sz="2000" u="sng" dirty="0"/>
            </a:p>
          </p:txBody>
        </p:sp>
        <p:pic>
          <p:nvPicPr>
            <p:cNvPr id="13" name="Picture 12">
              <a:extLst>
                <a:ext uri="{FF2B5EF4-FFF2-40B4-BE49-F238E27FC236}">
                  <a16:creationId xmlns:a16="http://schemas.microsoft.com/office/drawing/2014/main" id="{17692698-5FF6-9F4D-96E4-CB21C4679474}"/>
                </a:ext>
              </a:extLst>
            </p:cNvPr>
            <p:cNvPicPr>
              <a:picLocks noChangeAspect="1"/>
            </p:cNvPicPr>
            <p:nvPr/>
          </p:nvPicPr>
          <p:blipFill>
            <a:blip r:embed="rId3"/>
            <a:stretch>
              <a:fillRect/>
            </a:stretch>
          </p:blipFill>
          <p:spPr>
            <a:xfrm>
              <a:off x="4098878" y="1369217"/>
              <a:ext cx="6910438" cy="642942"/>
            </a:xfrm>
            <a:prstGeom prst="rect">
              <a:avLst/>
            </a:prstGeom>
          </p:spPr>
        </p:pic>
      </p:grpSp>
      <p:grpSp>
        <p:nvGrpSpPr>
          <p:cNvPr id="29" name="Group 28">
            <a:extLst>
              <a:ext uri="{FF2B5EF4-FFF2-40B4-BE49-F238E27FC236}">
                <a16:creationId xmlns:a16="http://schemas.microsoft.com/office/drawing/2014/main" id="{13704C02-6F15-F714-5A7C-4C1CD39F8EC0}"/>
              </a:ext>
            </a:extLst>
          </p:cNvPr>
          <p:cNvGrpSpPr/>
          <p:nvPr/>
        </p:nvGrpSpPr>
        <p:grpSpPr>
          <a:xfrm>
            <a:off x="4796971" y="3080392"/>
            <a:ext cx="3077031" cy="1168645"/>
            <a:chOff x="5101771" y="3120326"/>
            <a:chExt cx="3077031" cy="1168645"/>
          </a:xfrm>
        </p:grpSpPr>
        <p:sp>
          <p:nvSpPr>
            <p:cNvPr id="19" name="Rectangle 18">
              <a:extLst>
                <a:ext uri="{FF2B5EF4-FFF2-40B4-BE49-F238E27FC236}">
                  <a16:creationId xmlns:a16="http://schemas.microsoft.com/office/drawing/2014/main" id="{482AE4B7-5120-32EA-7E33-ED1DAA5EF63D}"/>
                </a:ext>
              </a:extLst>
            </p:cNvPr>
            <p:cNvSpPr>
              <a:spLocks/>
            </p:cNvSpPr>
            <p:nvPr/>
          </p:nvSpPr>
          <p:spPr>
            <a:xfrm>
              <a:off x="5101771" y="3120326"/>
              <a:ext cx="3077031" cy="11686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5" name="Picture 14">
              <a:extLst>
                <a:ext uri="{FF2B5EF4-FFF2-40B4-BE49-F238E27FC236}">
                  <a16:creationId xmlns:a16="http://schemas.microsoft.com/office/drawing/2014/main" id="{1356B615-F97E-F1CB-DBF6-133D29D766B6}"/>
                </a:ext>
              </a:extLst>
            </p:cNvPr>
            <p:cNvPicPr>
              <a:picLocks noChangeAspect="1"/>
            </p:cNvPicPr>
            <p:nvPr/>
          </p:nvPicPr>
          <p:blipFill>
            <a:blip r:embed="rId4"/>
            <a:stretch>
              <a:fillRect/>
            </a:stretch>
          </p:blipFill>
          <p:spPr>
            <a:xfrm>
              <a:off x="5376857" y="3429000"/>
              <a:ext cx="1438286" cy="590554"/>
            </a:xfrm>
            <a:prstGeom prst="rect">
              <a:avLst/>
            </a:prstGeom>
          </p:spPr>
        </p:pic>
        <p:sp>
          <p:nvSpPr>
            <p:cNvPr id="16" name="TextBox 15">
              <a:extLst>
                <a:ext uri="{FF2B5EF4-FFF2-40B4-BE49-F238E27FC236}">
                  <a16:creationId xmlns:a16="http://schemas.microsoft.com/office/drawing/2014/main" id="{743639BB-E2B0-5387-0388-42AEA4F85300}"/>
                </a:ext>
              </a:extLst>
            </p:cNvPr>
            <p:cNvSpPr txBox="1">
              <a:spLocks/>
            </p:cNvSpPr>
            <p:nvPr/>
          </p:nvSpPr>
          <p:spPr>
            <a:xfrm>
              <a:off x="7076301" y="3524222"/>
              <a:ext cx="955589" cy="400110"/>
            </a:xfrm>
            <a:prstGeom prst="rect">
              <a:avLst/>
            </a:prstGeom>
            <a:noFill/>
          </p:spPr>
          <p:txBody>
            <a:bodyPr wrap="square" rtlCol="0">
              <a:spAutoFit/>
            </a:bodyPr>
            <a:lstStyle/>
            <a:p>
              <a:r>
                <a:rPr lang="en-US" sz="2000" u="sng" dirty="0"/>
                <a:t>Button</a:t>
              </a:r>
              <a:endParaRPr lang="en-GB" sz="2000" u="sng" dirty="0"/>
            </a:p>
          </p:txBody>
        </p:sp>
      </p:grpSp>
      <p:grpSp>
        <p:nvGrpSpPr>
          <p:cNvPr id="32" name="Group 31">
            <a:extLst>
              <a:ext uri="{FF2B5EF4-FFF2-40B4-BE49-F238E27FC236}">
                <a16:creationId xmlns:a16="http://schemas.microsoft.com/office/drawing/2014/main" id="{FEF9A63E-E200-2AC2-1BC3-70E13BC00278}"/>
              </a:ext>
            </a:extLst>
          </p:cNvPr>
          <p:cNvGrpSpPr/>
          <p:nvPr/>
        </p:nvGrpSpPr>
        <p:grpSpPr>
          <a:xfrm>
            <a:off x="8559997" y="2736984"/>
            <a:ext cx="2968171" cy="2961160"/>
            <a:chOff x="8476343" y="3120326"/>
            <a:chExt cx="2968171" cy="2961160"/>
          </a:xfrm>
        </p:grpSpPr>
        <p:sp>
          <p:nvSpPr>
            <p:cNvPr id="23" name="Rectangle 22">
              <a:extLst>
                <a:ext uri="{FF2B5EF4-FFF2-40B4-BE49-F238E27FC236}">
                  <a16:creationId xmlns:a16="http://schemas.microsoft.com/office/drawing/2014/main" id="{1BBEACEB-34F3-B4E1-2187-E43AEFFC7563}"/>
                </a:ext>
              </a:extLst>
            </p:cNvPr>
            <p:cNvSpPr/>
            <p:nvPr/>
          </p:nvSpPr>
          <p:spPr>
            <a:xfrm>
              <a:off x="8476343" y="3120326"/>
              <a:ext cx="2968171" cy="29611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1" name="Picture 20">
              <a:extLst>
                <a:ext uri="{FF2B5EF4-FFF2-40B4-BE49-F238E27FC236}">
                  <a16:creationId xmlns:a16="http://schemas.microsoft.com/office/drawing/2014/main" id="{4B19F5A8-8B16-43E5-62D1-DD64B38A0A61}"/>
                </a:ext>
              </a:extLst>
            </p:cNvPr>
            <p:cNvPicPr>
              <a:picLocks noChangeAspect="1"/>
            </p:cNvPicPr>
            <p:nvPr/>
          </p:nvPicPr>
          <p:blipFill>
            <a:blip r:embed="rId5"/>
            <a:stretch>
              <a:fillRect/>
            </a:stretch>
          </p:blipFill>
          <p:spPr>
            <a:xfrm>
              <a:off x="8618301" y="3287724"/>
              <a:ext cx="2647969" cy="2186003"/>
            </a:xfrm>
            <a:prstGeom prst="rect">
              <a:avLst/>
            </a:prstGeom>
          </p:spPr>
        </p:pic>
        <p:sp>
          <p:nvSpPr>
            <p:cNvPr id="22" name="TextBox 21">
              <a:extLst>
                <a:ext uri="{FF2B5EF4-FFF2-40B4-BE49-F238E27FC236}">
                  <a16:creationId xmlns:a16="http://schemas.microsoft.com/office/drawing/2014/main" id="{2476D2EA-7CAB-619B-20A6-AB0FED88FA88}"/>
                </a:ext>
              </a:extLst>
            </p:cNvPr>
            <p:cNvSpPr txBox="1"/>
            <p:nvPr/>
          </p:nvSpPr>
          <p:spPr>
            <a:xfrm>
              <a:off x="9118600" y="5617029"/>
              <a:ext cx="1647370" cy="400110"/>
            </a:xfrm>
            <a:prstGeom prst="rect">
              <a:avLst/>
            </a:prstGeom>
            <a:noFill/>
          </p:spPr>
          <p:txBody>
            <a:bodyPr wrap="square" rtlCol="0">
              <a:spAutoFit/>
            </a:bodyPr>
            <a:lstStyle/>
            <a:p>
              <a:r>
                <a:rPr lang="en-US" sz="2000" u="sng" dirty="0"/>
                <a:t>Radio buttons</a:t>
              </a:r>
              <a:endParaRPr lang="en-GB" sz="2000" u="sng" dirty="0"/>
            </a:p>
          </p:txBody>
        </p:sp>
      </p:grpSp>
      <p:grpSp>
        <p:nvGrpSpPr>
          <p:cNvPr id="33" name="Group 32">
            <a:extLst>
              <a:ext uri="{FF2B5EF4-FFF2-40B4-BE49-F238E27FC236}">
                <a16:creationId xmlns:a16="http://schemas.microsoft.com/office/drawing/2014/main" id="{BECB652C-EEA4-87BB-9F5D-6EFC9601F013}"/>
              </a:ext>
            </a:extLst>
          </p:cNvPr>
          <p:cNvGrpSpPr/>
          <p:nvPr/>
        </p:nvGrpSpPr>
        <p:grpSpPr>
          <a:xfrm>
            <a:off x="978245" y="5176933"/>
            <a:ext cx="7257145" cy="1262743"/>
            <a:chOff x="921657" y="5326743"/>
            <a:chExt cx="7257145" cy="1262743"/>
          </a:xfrm>
        </p:grpSpPr>
        <p:sp>
          <p:nvSpPr>
            <p:cNvPr id="27" name="Rectangle 26">
              <a:extLst>
                <a:ext uri="{FF2B5EF4-FFF2-40B4-BE49-F238E27FC236}">
                  <a16:creationId xmlns:a16="http://schemas.microsoft.com/office/drawing/2014/main" id="{10B64227-FC45-EC37-E340-68FABA4CAAE5}"/>
                </a:ext>
              </a:extLst>
            </p:cNvPr>
            <p:cNvSpPr/>
            <p:nvPr/>
          </p:nvSpPr>
          <p:spPr>
            <a:xfrm>
              <a:off x="921657" y="5326743"/>
              <a:ext cx="7257145" cy="12627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5" name="Picture 24">
              <a:extLst>
                <a:ext uri="{FF2B5EF4-FFF2-40B4-BE49-F238E27FC236}">
                  <a16:creationId xmlns:a16="http://schemas.microsoft.com/office/drawing/2014/main" id="{38C39833-D081-A1B4-D927-60BA0E6323C7}"/>
                </a:ext>
              </a:extLst>
            </p:cNvPr>
            <p:cNvPicPr>
              <a:picLocks noChangeAspect="1"/>
            </p:cNvPicPr>
            <p:nvPr/>
          </p:nvPicPr>
          <p:blipFill>
            <a:blip r:embed="rId6"/>
            <a:stretch>
              <a:fillRect/>
            </a:stretch>
          </p:blipFill>
          <p:spPr>
            <a:xfrm>
              <a:off x="1135740" y="5795234"/>
              <a:ext cx="6896150" cy="681042"/>
            </a:xfrm>
            <a:prstGeom prst="rect">
              <a:avLst/>
            </a:prstGeom>
          </p:spPr>
        </p:pic>
        <p:sp>
          <p:nvSpPr>
            <p:cNvPr id="26" name="TextBox 25">
              <a:extLst>
                <a:ext uri="{FF2B5EF4-FFF2-40B4-BE49-F238E27FC236}">
                  <a16:creationId xmlns:a16="http://schemas.microsoft.com/office/drawing/2014/main" id="{605C9495-2B21-A0AC-D48E-4588BFD510A8}"/>
                </a:ext>
              </a:extLst>
            </p:cNvPr>
            <p:cNvSpPr txBox="1"/>
            <p:nvPr/>
          </p:nvSpPr>
          <p:spPr>
            <a:xfrm>
              <a:off x="3890758" y="5447844"/>
              <a:ext cx="1386114" cy="400110"/>
            </a:xfrm>
            <a:prstGeom prst="rect">
              <a:avLst/>
            </a:prstGeom>
            <a:noFill/>
          </p:spPr>
          <p:txBody>
            <a:bodyPr wrap="square" rtlCol="0">
              <a:spAutoFit/>
            </a:bodyPr>
            <a:lstStyle/>
            <a:p>
              <a:r>
                <a:rPr lang="en-US" sz="2000" u="sng" dirty="0"/>
                <a:t>Footer links</a:t>
              </a:r>
              <a:endParaRPr lang="en-GB" sz="2000" u="sng" dirty="0"/>
            </a:p>
          </p:txBody>
        </p:sp>
      </p:grpSp>
    </p:spTree>
    <p:extLst>
      <p:ext uri="{BB962C8B-B14F-4D97-AF65-F5344CB8AC3E}">
        <p14:creationId xmlns:p14="http://schemas.microsoft.com/office/powerpoint/2010/main" val="536304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3F58-67B2-8ED7-7E95-8D122EFB8F8D}"/>
              </a:ext>
            </a:extLst>
          </p:cNvPr>
          <p:cNvSpPr>
            <a:spLocks noGrp="1"/>
          </p:cNvSpPr>
          <p:nvPr>
            <p:ph type="title"/>
          </p:nvPr>
        </p:nvSpPr>
        <p:spPr/>
        <p:txBody>
          <a:bodyPr/>
          <a:lstStyle/>
          <a:p>
            <a:r>
              <a:rPr lang="en-US" dirty="0"/>
              <a:t>Design</a:t>
            </a:r>
            <a:endParaRPr lang="en-GB" dirty="0"/>
          </a:p>
        </p:txBody>
      </p:sp>
      <p:sp>
        <p:nvSpPr>
          <p:cNvPr id="6" name="TextBox 5">
            <a:extLst>
              <a:ext uri="{FF2B5EF4-FFF2-40B4-BE49-F238E27FC236}">
                <a16:creationId xmlns:a16="http://schemas.microsoft.com/office/drawing/2014/main" id="{48736C15-B386-21EE-4F92-D5A47B89E870}"/>
              </a:ext>
            </a:extLst>
          </p:cNvPr>
          <p:cNvSpPr txBox="1"/>
          <p:nvPr/>
        </p:nvSpPr>
        <p:spPr>
          <a:xfrm>
            <a:off x="481563" y="1995475"/>
            <a:ext cx="2197915" cy="923330"/>
          </a:xfrm>
          <a:prstGeom prst="rect">
            <a:avLst/>
          </a:prstGeom>
          <a:noFill/>
          <a:ln>
            <a:solidFill>
              <a:schemeClr val="accent6"/>
            </a:solidFill>
          </a:ln>
        </p:spPr>
        <p:txBody>
          <a:bodyPr wrap="square" rtlCol="0">
            <a:spAutoFit/>
          </a:bodyPr>
          <a:lstStyle/>
          <a:p>
            <a:r>
              <a:rPr lang="en-US" dirty="0"/>
              <a:t>Logo in top left – first thing user sees when landing on page</a:t>
            </a:r>
            <a:endParaRPr lang="en-GB" dirty="0"/>
          </a:p>
        </p:txBody>
      </p:sp>
      <p:sp>
        <p:nvSpPr>
          <p:cNvPr id="7" name="TextBox 6">
            <a:extLst>
              <a:ext uri="{FF2B5EF4-FFF2-40B4-BE49-F238E27FC236}">
                <a16:creationId xmlns:a16="http://schemas.microsoft.com/office/drawing/2014/main" id="{189E9766-B9B9-93A1-BC05-56A4130CB0BA}"/>
              </a:ext>
            </a:extLst>
          </p:cNvPr>
          <p:cNvSpPr txBox="1"/>
          <p:nvPr/>
        </p:nvSpPr>
        <p:spPr>
          <a:xfrm>
            <a:off x="9440410" y="2684699"/>
            <a:ext cx="2664903" cy="1200329"/>
          </a:xfrm>
          <a:prstGeom prst="rect">
            <a:avLst/>
          </a:prstGeom>
          <a:noFill/>
          <a:ln>
            <a:solidFill>
              <a:schemeClr val="accent6"/>
            </a:solidFill>
          </a:ln>
        </p:spPr>
        <p:txBody>
          <a:bodyPr wrap="square" rtlCol="0">
            <a:spAutoFit/>
          </a:bodyPr>
          <a:lstStyle/>
          <a:p>
            <a:r>
              <a:rPr lang="en-US" dirty="0" err="1"/>
              <a:t>Menubar</a:t>
            </a:r>
            <a:r>
              <a:rPr lang="en-US" dirty="0"/>
              <a:t> across full width, with login/register on far right so separate from other menu options</a:t>
            </a:r>
            <a:endParaRPr lang="en-GB" dirty="0"/>
          </a:p>
        </p:txBody>
      </p:sp>
      <p:sp>
        <p:nvSpPr>
          <p:cNvPr id="8" name="TextBox 7">
            <a:extLst>
              <a:ext uri="{FF2B5EF4-FFF2-40B4-BE49-F238E27FC236}">
                <a16:creationId xmlns:a16="http://schemas.microsoft.com/office/drawing/2014/main" id="{52157054-25B4-2260-F359-634F02784399}"/>
              </a:ext>
            </a:extLst>
          </p:cNvPr>
          <p:cNvSpPr txBox="1"/>
          <p:nvPr/>
        </p:nvSpPr>
        <p:spPr>
          <a:xfrm>
            <a:off x="142211" y="4608167"/>
            <a:ext cx="2609378" cy="923330"/>
          </a:xfrm>
          <a:prstGeom prst="rect">
            <a:avLst/>
          </a:prstGeom>
          <a:noFill/>
          <a:ln>
            <a:solidFill>
              <a:schemeClr val="accent6"/>
            </a:solidFill>
          </a:ln>
        </p:spPr>
        <p:txBody>
          <a:bodyPr wrap="square" rtlCol="0">
            <a:spAutoFit/>
          </a:bodyPr>
          <a:lstStyle/>
          <a:p>
            <a:r>
              <a:rPr lang="en-US" dirty="0" err="1"/>
              <a:t>Colours</a:t>
            </a:r>
            <a:r>
              <a:rPr lang="en-US" dirty="0"/>
              <a:t> used to separate different sections of the page visually</a:t>
            </a:r>
            <a:endParaRPr lang="en-GB" dirty="0"/>
          </a:p>
        </p:txBody>
      </p:sp>
      <p:sp>
        <p:nvSpPr>
          <p:cNvPr id="9" name="TextBox 8">
            <a:extLst>
              <a:ext uri="{FF2B5EF4-FFF2-40B4-BE49-F238E27FC236}">
                <a16:creationId xmlns:a16="http://schemas.microsoft.com/office/drawing/2014/main" id="{F024F177-438C-7819-DCAF-4C31288AC395}"/>
              </a:ext>
            </a:extLst>
          </p:cNvPr>
          <p:cNvSpPr txBox="1"/>
          <p:nvPr/>
        </p:nvSpPr>
        <p:spPr>
          <a:xfrm>
            <a:off x="142211" y="3223593"/>
            <a:ext cx="2700457" cy="923330"/>
          </a:xfrm>
          <a:prstGeom prst="rect">
            <a:avLst/>
          </a:prstGeom>
          <a:noFill/>
          <a:ln>
            <a:solidFill>
              <a:schemeClr val="accent6"/>
            </a:solidFill>
          </a:ln>
        </p:spPr>
        <p:txBody>
          <a:bodyPr wrap="square" rtlCol="0">
            <a:spAutoFit/>
          </a:bodyPr>
          <a:lstStyle/>
          <a:p>
            <a:r>
              <a:rPr lang="en-US" dirty="0"/>
              <a:t>Main heading at the top, so user knows what the page is about straightaway</a:t>
            </a:r>
            <a:endParaRPr lang="en-GB" dirty="0"/>
          </a:p>
        </p:txBody>
      </p:sp>
      <p:pic>
        <p:nvPicPr>
          <p:cNvPr id="13" name="Picture 12">
            <a:extLst>
              <a:ext uri="{FF2B5EF4-FFF2-40B4-BE49-F238E27FC236}">
                <a16:creationId xmlns:a16="http://schemas.microsoft.com/office/drawing/2014/main" id="{0764FDB9-03AA-06A2-24F1-0FBAB558F3E7}"/>
              </a:ext>
            </a:extLst>
          </p:cNvPr>
          <p:cNvPicPr>
            <a:picLocks noChangeAspect="1"/>
          </p:cNvPicPr>
          <p:nvPr/>
        </p:nvPicPr>
        <p:blipFill>
          <a:blip r:embed="rId2"/>
          <a:stretch>
            <a:fillRect/>
          </a:stretch>
        </p:blipFill>
        <p:spPr>
          <a:xfrm>
            <a:off x="3004966" y="1794338"/>
            <a:ext cx="6284755" cy="4338014"/>
          </a:xfrm>
          <a:prstGeom prst="rect">
            <a:avLst/>
          </a:prstGeom>
        </p:spPr>
      </p:pic>
      <p:sp>
        <p:nvSpPr>
          <p:cNvPr id="14" name="TextBox 13">
            <a:extLst>
              <a:ext uri="{FF2B5EF4-FFF2-40B4-BE49-F238E27FC236}">
                <a16:creationId xmlns:a16="http://schemas.microsoft.com/office/drawing/2014/main" id="{E49BE5CA-A1B7-185C-B9D8-8A481E9DD6F9}"/>
              </a:ext>
            </a:extLst>
          </p:cNvPr>
          <p:cNvSpPr txBox="1"/>
          <p:nvPr/>
        </p:nvSpPr>
        <p:spPr>
          <a:xfrm>
            <a:off x="3814195" y="1208014"/>
            <a:ext cx="2281805" cy="369332"/>
          </a:xfrm>
          <a:prstGeom prst="rect">
            <a:avLst/>
          </a:prstGeom>
          <a:noFill/>
          <a:ln>
            <a:solidFill>
              <a:schemeClr val="accent6"/>
            </a:solidFill>
          </a:ln>
        </p:spPr>
        <p:txBody>
          <a:bodyPr wrap="square" rtlCol="0">
            <a:spAutoFit/>
          </a:bodyPr>
          <a:lstStyle/>
          <a:p>
            <a:r>
              <a:rPr lang="en-US" dirty="0"/>
              <a:t>Page title </a:t>
            </a:r>
            <a:r>
              <a:rPr lang="en-GB" dirty="0"/>
              <a:t>shows in tab</a:t>
            </a:r>
          </a:p>
        </p:txBody>
      </p:sp>
      <p:sp>
        <p:nvSpPr>
          <p:cNvPr id="15" name="TextBox 14">
            <a:extLst>
              <a:ext uri="{FF2B5EF4-FFF2-40B4-BE49-F238E27FC236}">
                <a16:creationId xmlns:a16="http://schemas.microsoft.com/office/drawing/2014/main" id="{02D73C27-8D31-6E6D-784D-48147A164244}"/>
              </a:ext>
            </a:extLst>
          </p:cNvPr>
          <p:cNvSpPr txBox="1"/>
          <p:nvPr/>
        </p:nvSpPr>
        <p:spPr>
          <a:xfrm>
            <a:off x="9622172" y="4815281"/>
            <a:ext cx="2427617" cy="923330"/>
          </a:xfrm>
          <a:prstGeom prst="rect">
            <a:avLst/>
          </a:prstGeom>
          <a:noFill/>
          <a:ln>
            <a:solidFill>
              <a:schemeClr val="accent6"/>
            </a:solidFill>
          </a:ln>
        </p:spPr>
        <p:txBody>
          <a:bodyPr wrap="square" rtlCol="0">
            <a:spAutoFit/>
          </a:bodyPr>
          <a:lstStyle/>
          <a:p>
            <a:r>
              <a:rPr lang="en-GB" dirty="0"/>
              <a:t>Legend used to identify which form fields relate to which section</a:t>
            </a:r>
          </a:p>
        </p:txBody>
      </p:sp>
    </p:spTree>
    <p:extLst>
      <p:ext uri="{BB962C8B-B14F-4D97-AF65-F5344CB8AC3E}">
        <p14:creationId xmlns:p14="http://schemas.microsoft.com/office/powerpoint/2010/main" val="195760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7465-AD3A-BD4B-D6C5-BDBA820A77AB}"/>
              </a:ext>
            </a:extLst>
          </p:cNvPr>
          <p:cNvSpPr>
            <a:spLocks noGrp="1"/>
          </p:cNvSpPr>
          <p:nvPr>
            <p:ph type="title"/>
          </p:nvPr>
        </p:nvSpPr>
        <p:spPr/>
        <p:txBody>
          <a:bodyPr/>
          <a:lstStyle/>
          <a:p>
            <a:r>
              <a:rPr lang="en-GB" dirty="0"/>
              <a:t>Design</a:t>
            </a:r>
          </a:p>
        </p:txBody>
      </p:sp>
      <p:pic>
        <p:nvPicPr>
          <p:cNvPr id="5" name="Picture 4">
            <a:extLst>
              <a:ext uri="{FF2B5EF4-FFF2-40B4-BE49-F238E27FC236}">
                <a16:creationId xmlns:a16="http://schemas.microsoft.com/office/drawing/2014/main" id="{FFDA81A6-E6D6-593B-6E67-AEFE89BE6BFD}"/>
              </a:ext>
            </a:extLst>
          </p:cNvPr>
          <p:cNvPicPr>
            <a:picLocks noChangeAspect="1"/>
          </p:cNvPicPr>
          <p:nvPr/>
        </p:nvPicPr>
        <p:blipFill>
          <a:blip r:embed="rId2"/>
          <a:stretch>
            <a:fillRect/>
          </a:stretch>
        </p:blipFill>
        <p:spPr>
          <a:xfrm>
            <a:off x="2789794" y="1770077"/>
            <a:ext cx="6635501" cy="4127384"/>
          </a:xfrm>
          <a:prstGeom prst="rect">
            <a:avLst/>
          </a:prstGeom>
        </p:spPr>
      </p:pic>
      <p:sp>
        <p:nvSpPr>
          <p:cNvPr id="7" name="TextBox 6">
            <a:extLst>
              <a:ext uri="{FF2B5EF4-FFF2-40B4-BE49-F238E27FC236}">
                <a16:creationId xmlns:a16="http://schemas.microsoft.com/office/drawing/2014/main" id="{B15EF6FD-AFD1-6753-B4A1-EFB86D36E9D5}"/>
              </a:ext>
            </a:extLst>
          </p:cNvPr>
          <p:cNvSpPr txBox="1"/>
          <p:nvPr/>
        </p:nvSpPr>
        <p:spPr>
          <a:xfrm>
            <a:off x="4697835" y="960539"/>
            <a:ext cx="3246539" cy="646331"/>
          </a:xfrm>
          <a:prstGeom prst="rect">
            <a:avLst/>
          </a:prstGeom>
          <a:noFill/>
          <a:ln>
            <a:solidFill>
              <a:schemeClr val="accent6"/>
            </a:solidFill>
          </a:ln>
        </p:spPr>
        <p:txBody>
          <a:bodyPr wrap="square" rtlCol="0">
            <a:spAutoFit/>
          </a:bodyPr>
          <a:lstStyle/>
          <a:p>
            <a:r>
              <a:rPr lang="en-GB" dirty="0"/>
              <a:t>Button to check colour contrast based on values entered by user</a:t>
            </a:r>
          </a:p>
        </p:txBody>
      </p:sp>
      <p:sp>
        <p:nvSpPr>
          <p:cNvPr id="8" name="TextBox 7">
            <a:extLst>
              <a:ext uri="{FF2B5EF4-FFF2-40B4-BE49-F238E27FC236}">
                <a16:creationId xmlns:a16="http://schemas.microsoft.com/office/drawing/2014/main" id="{FE5AA33F-C3E0-9AA7-E642-54C4EF0E3B59}"/>
              </a:ext>
            </a:extLst>
          </p:cNvPr>
          <p:cNvSpPr txBox="1"/>
          <p:nvPr/>
        </p:nvSpPr>
        <p:spPr>
          <a:xfrm>
            <a:off x="543622" y="2290195"/>
            <a:ext cx="1971413" cy="923330"/>
          </a:xfrm>
          <a:prstGeom prst="rect">
            <a:avLst/>
          </a:prstGeom>
          <a:noFill/>
          <a:ln>
            <a:solidFill>
              <a:schemeClr val="accent6"/>
            </a:solidFill>
          </a:ln>
        </p:spPr>
        <p:txBody>
          <a:bodyPr wrap="square" rtlCol="0">
            <a:spAutoFit/>
          </a:bodyPr>
          <a:lstStyle/>
          <a:p>
            <a:r>
              <a:rPr lang="en-GB" dirty="0"/>
              <a:t>Text input field for user to input donation amount</a:t>
            </a:r>
          </a:p>
        </p:txBody>
      </p:sp>
      <p:sp>
        <p:nvSpPr>
          <p:cNvPr id="9" name="TextBox 8">
            <a:extLst>
              <a:ext uri="{FF2B5EF4-FFF2-40B4-BE49-F238E27FC236}">
                <a16:creationId xmlns:a16="http://schemas.microsoft.com/office/drawing/2014/main" id="{22945BE0-2ACC-1988-4155-A34E555BF466}"/>
              </a:ext>
            </a:extLst>
          </p:cNvPr>
          <p:cNvSpPr txBox="1"/>
          <p:nvPr/>
        </p:nvSpPr>
        <p:spPr>
          <a:xfrm>
            <a:off x="543622" y="3724712"/>
            <a:ext cx="2056965" cy="923330"/>
          </a:xfrm>
          <a:prstGeom prst="rect">
            <a:avLst/>
          </a:prstGeom>
          <a:noFill/>
          <a:ln>
            <a:solidFill>
              <a:schemeClr val="accent6"/>
            </a:solidFill>
          </a:ln>
        </p:spPr>
        <p:txBody>
          <a:bodyPr wrap="square" rtlCol="0">
            <a:spAutoFit/>
          </a:bodyPr>
          <a:lstStyle/>
          <a:p>
            <a:r>
              <a:rPr lang="en-GB" dirty="0"/>
              <a:t>Radio buttons for user to select method of payment</a:t>
            </a:r>
          </a:p>
        </p:txBody>
      </p:sp>
      <p:sp>
        <p:nvSpPr>
          <p:cNvPr id="10" name="TextBox 9">
            <a:extLst>
              <a:ext uri="{FF2B5EF4-FFF2-40B4-BE49-F238E27FC236}">
                <a16:creationId xmlns:a16="http://schemas.microsoft.com/office/drawing/2014/main" id="{6086156A-A35E-60BF-B7C1-F7742910A00C}"/>
              </a:ext>
            </a:extLst>
          </p:cNvPr>
          <p:cNvSpPr txBox="1"/>
          <p:nvPr/>
        </p:nvSpPr>
        <p:spPr>
          <a:xfrm>
            <a:off x="9563450" y="4186377"/>
            <a:ext cx="2516697" cy="923330"/>
          </a:xfrm>
          <a:prstGeom prst="rect">
            <a:avLst/>
          </a:prstGeom>
          <a:noFill/>
        </p:spPr>
        <p:txBody>
          <a:bodyPr wrap="square" rtlCol="0">
            <a:spAutoFit/>
          </a:bodyPr>
          <a:lstStyle/>
          <a:p>
            <a:r>
              <a:rPr lang="en-GB" dirty="0"/>
              <a:t>Accordions used for FAQs, that the user can expand for the answer</a:t>
            </a:r>
          </a:p>
        </p:txBody>
      </p:sp>
      <p:sp>
        <p:nvSpPr>
          <p:cNvPr id="11" name="TextBox 10">
            <a:extLst>
              <a:ext uri="{FF2B5EF4-FFF2-40B4-BE49-F238E27FC236}">
                <a16:creationId xmlns:a16="http://schemas.microsoft.com/office/drawing/2014/main" id="{E69C4902-AD5E-34C2-814C-CD666B0D90FE}"/>
              </a:ext>
            </a:extLst>
          </p:cNvPr>
          <p:cNvSpPr txBox="1"/>
          <p:nvPr/>
        </p:nvSpPr>
        <p:spPr>
          <a:xfrm>
            <a:off x="3993160" y="6140741"/>
            <a:ext cx="4026715" cy="369332"/>
          </a:xfrm>
          <a:prstGeom prst="rect">
            <a:avLst/>
          </a:prstGeom>
          <a:noFill/>
          <a:ln>
            <a:solidFill>
              <a:schemeClr val="accent6"/>
            </a:solidFill>
          </a:ln>
        </p:spPr>
        <p:txBody>
          <a:bodyPr wrap="square" rtlCol="0">
            <a:spAutoFit/>
          </a:bodyPr>
          <a:lstStyle/>
          <a:p>
            <a:r>
              <a:rPr lang="en-GB" dirty="0"/>
              <a:t>Footer section with links laid out in a row</a:t>
            </a:r>
          </a:p>
        </p:txBody>
      </p:sp>
    </p:spTree>
    <p:extLst>
      <p:ext uri="{BB962C8B-B14F-4D97-AF65-F5344CB8AC3E}">
        <p14:creationId xmlns:p14="http://schemas.microsoft.com/office/powerpoint/2010/main" val="113051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259B-8C89-3EF0-1B2E-A85EF2684028}"/>
              </a:ext>
            </a:extLst>
          </p:cNvPr>
          <p:cNvSpPr>
            <a:spLocks noGrp="1"/>
          </p:cNvSpPr>
          <p:nvPr>
            <p:ph type="title"/>
          </p:nvPr>
        </p:nvSpPr>
        <p:spPr/>
        <p:txBody>
          <a:bodyPr/>
          <a:lstStyle/>
          <a:p>
            <a:r>
              <a:rPr lang="en-GB" dirty="0"/>
              <a:t>Accessibility – Automated Checker</a:t>
            </a:r>
          </a:p>
        </p:txBody>
      </p:sp>
      <p:pic>
        <p:nvPicPr>
          <p:cNvPr id="5" name="Picture 4">
            <a:extLst>
              <a:ext uri="{FF2B5EF4-FFF2-40B4-BE49-F238E27FC236}">
                <a16:creationId xmlns:a16="http://schemas.microsoft.com/office/drawing/2014/main" id="{5B3997AA-489C-7EA6-9C83-81D2977601A9}"/>
              </a:ext>
            </a:extLst>
          </p:cNvPr>
          <p:cNvPicPr>
            <a:picLocks noChangeAspect="1"/>
          </p:cNvPicPr>
          <p:nvPr/>
        </p:nvPicPr>
        <p:blipFill>
          <a:blip r:embed="rId2"/>
          <a:stretch>
            <a:fillRect/>
          </a:stretch>
        </p:blipFill>
        <p:spPr>
          <a:xfrm>
            <a:off x="3783435" y="1544035"/>
            <a:ext cx="7481035" cy="4670600"/>
          </a:xfrm>
          <a:prstGeom prst="rect">
            <a:avLst/>
          </a:prstGeom>
        </p:spPr>
      </p:pic>
      <p:sp>
        <p:nvSpPr>
          <p:cNvPr id="6" name="TextBox 5">
            <a:extLst>
              <a:ext uri="{FF2B5EF4-FFF2-40B4-BE49-F238E27FC236}">
                <a16:creationId xmlns:a16="http://schemas.microsoft.com/office/drawing/2014/main" id="{F77FE884-C5D7-B4A9-ECF8-2F9CA46D4500}"/>
              </a:ext>
            </a:extLst>
          </p:cNvPr>
          <p:cNvSpPr txBox="1"/>
          <p:nvPr/>
        </p:nvSpPr>
        <p:spPr>
          <a:xfrm>
            <a:off x="973123" y="2013358"/>
            <a:ext cx="2399251" cy="3693319"/>
          </a:xfrm>
          <a:prstGeom prst="rect">
            <a:avLst/>
          </a:prstGeom>
          <a:noFill/>
        </p:spPr>
        <p:txBody>
          <a:bodyPr wrap="square" rtlCol="0">
            <a:spAutoFit/>
          </a:bodyPr>
          <a:lstStyle/>
          <a:p>
            <a:r>
              <a:rPr lang="en-GB" dirty="0"/>
              <a:t>After a few attempts I was able to get rid of all of the accessibility issues that were identified by the WAVE accessibility tool. I also utilised the ARC Toolkit Chrome plugin to deal with accessibility issues, due to my familiarity with it having used it many times at my work.</a:t>
            </a:r>
          </a:p>
        </p:txBody>
      </p:sp>
    </p:spTree>
    <p:extLst>
      <p:ext uri="{BB962C8B-B14F-4D97-AF65-F5344CB8AC3E}">
        <p14:creationId xmlns:p14="http://schemas.microsoft.com/office/powerpoint/2010/main" val="3921433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1808-3347-0CCB-7359-BFD538795CC8}"/>
              </a:ext>
            </a:extLst>
          </p:cNvPr>
          <p:cNvSpPr>
            <a:spLocks noGrp="1"/>
          </p:cNvSpPr>
          <p:nvPr>
            <p:ph type="title"/>
          </p:nvPr>
        </p:nvSpPr>
        <p:spPr/>
        <p:txBody>
          <a:bodyPr/>
          <a:lstStyle/>
          <a:p>
            <a:r>
              <a:rPr lang="en-GB" dirty="0"/>
              <a:t>Accessibility - Code</a:t>
            </a:r>
          </a:p>
        </p:txBody>
      </p:sp>
      <p:pic>
        <p:nvPicPr>
          <p:cNvPr id="5" name="Picture 4">
            <a:extLst>
              <a:ext uri="{FF2B5EF4-FFF2-40B4-BE49-F238E27FC236}">
                <a16:creationId xmlns:a16="http://schemas.microsoft.com/office/drawing/2014/main" id="{0549E6F6-2C3F-9FED-A406-FD7CED7D5D25}"/>
              </a:ext>
            </a:extLst>
          </p:cNvPr>
          <p:cNvPicPr>
            <a:picLocks noChangeAspect="1"/>
          </p:cNvPicPr>
          <p:nvPr/>
        </p:nvPicPr>
        <p:blipFill>
          <a:blip r:embed="rId2"/>
          <a:stretch>
            <a:fillRect/>
          </a:stretch>
        </p:blipFill>
        <p:spPr>
          <a:xfrm>
            <a:off x="6096000" y="1442525"/>
            <a:ext cx="4725272" cy="4970239"/>
          </a:xfrm>
          <a:prstGeom prst="rect">
            <a:avLst/>
          </a:prstGeom>
        </p:spPr>
      </p:pic>
      <p:sp>
        <p:nvSpPr>
          <p:cNvPr id="6" name="TextBox 5">
            <a:extLst>
              <a:ext uri="{FF2B5EF4-FFF2-40B4-BE49-F238E27FC236}">
                <a16:creationId xmlns:a16="http://schemas.microsoft.com/office/drawing/2014/main" id="{F27F4569-9E52-7FB0-E648-481F68D8E663}"/>
              </a:ext>
            </a:extLst>
          </p:cNvPr>
          <p:cNvSpPr txBox="1"/>
          <p:nvPr/>
        </p:nvSpPr>
        <p:spPr>
          <a:xfrm>
            <a:off x="1728133" y="2835479"/>
            <a:ext cx="3355596" cy="1754326"/>
          </a:xfrm>
          <a:prstGeom prst="rect">
            <a:avLst/>
          </a:prstGeom>
          <a:noFill/>
          <a:ln>
            <a:noFill/>
          </a:ln>
        </p:spPr>
        <p:txBody>
          <a:bodyPr wrap="square" rtlCol="0">
            <a:spAutoFit/>
          </a:bodyPr>
          <a:lstStyle/>
          <a:p>
            <a:r>
              <a:rPr lang="en-GB" dirty="0"/>
              <a:t>Using the W3C HTML checking tool I was able to eradicate all accessibility issues with the HTML code that I created, following all of the guidance provided, including using semantic code.</a:t>
            </a:r>
          </a:p>
        </p:txBody>
      </p:sp>
    </p:spTree>
    <p:extLst>
      <p:ext uri="{BB962C8B-B14F-4D97-AF65-F5344CB8AC3E}">
        <p14:creationId xmlns:p14="http://schemas.microsoft.com/office/powerpoint/2010/main" val="3299765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8D84-476B-888B-76E3-C35BA2914A55}"/>
              </a:ext>
            </a:extLst>
          </p:cNvPr>
          <p:cNvSpPr>
            <a:spLocks noGrp="1"/>
          </p:cNvSpPr>
          <p:nvPr>
            <p:ph type="title"/>
          </p:nvPr>
        </p:nvSpPr>
        <p:spPr/>
        <p:txBody>
          <a:bodyPr/>
          <a:lstStyle/>
          <a:p>
            <a:r>
              <a:rPr lang="en-GB" dirty="0"/>
              <a:t>Accessibility – Colour Contrast</a:t>
            </a:r>
          </a:p>
        </p:txBody>
      </p:sp>
      <p:pic>
        <p:nvPicPr>
          <p:cNvPr id="5" name="Picture 4">
            <a:extLst>
              <a:ext uri="{FF2B5EF4-FFF2-40B4-BE49-F238E27FC236}">
                <a16:creationId xmlns:a16="http://schemas.microsoft.com/office/drawing/2014/main" id="{43BDB1C8-0217-38C4-0772-ECFA8470245C}"/>
              </a:ext>
            </a:extLst>
          </p:cNvPr>
          <p:cNvPicPr>
            <a:picLocks noChangeAspect="1"/>
          </p:cNvPicPr>
          <p:nvPr/>
        </p:nvPicPr>
        <p:blipFill>
          <a:blip r:embed="rId2"/>
          <a:stretch>
            <a:fillRect/>
          </a:stretch>
        </p:blipFill>
        <p:spPr>
          <a:xfrm>
            <a:off x="293615" y="1926696"/>
            <a:ext cx="5649092" cy="3004608"/>
          </a:xfrm>
          <a:prstGeom prst="rect">
            <a:avLst/>
          </a:prstGeom>
        </p:spPr>
      </p:pic>
      <p:sp>
        <p:nvSpPr>
          <p:cNvPr id="6" name="TextBox 5">
            <a:extLst>
              <a:ext uri="{FF2B5EF4-FFF2-40B4-BE49-F238E27FC236}">
                <a16:creationId xmlns:a16="http://schemas.microsoft.com/office/drawing/2014/main" id="{CEEE9753-2658-41BE-F40D-130D9EA06B27}"/>
              </a:ext>
            </a:extLst>
          </p:cNvPr>
          <p:cNvSpPr txBox="1"/>
          <p:nvPr/>
        </p:nvSpPr>
        <p:spPr>
          <a:xfrm>
            <a:off x="1771474" y="5619948"/>
            <a:ext cx="8649051" cy="646331"/>
          </a:xfrm>
          <a:prstGeom prst="rect">
            <a:avLst/>
          </a:prstGeom>
          <a:noFill/>
        </p:spPr>
        <p:txBody>
          <a:bodyPr wrap="square" rtlCol="0">
            <a:spAutoFit/>
          </a:bodyPr>
          <a:lstStyle/>
          <a:p>
            <a:r>
              <a:rPr lang="en-GB" dirty="0"/>
              <a:t>Colours on page were used with accessibility in mind, to ensure good contrast between text and background colour. I also used lighter shades to cause less strain on the eyes.</a:t>
            </a:r>
          </a:p>
        </p:txBody>
      </p:sp>
      <p:pic>
        <p:nvPicPr>
          <p:cNvPr id="8" name="Picture 7">
            <a:extLst>
              <a:ext uri="{FF2B5EF4-FFF2-40B4-BE49-F238E27FC236}">
                <a16:creationId xmlns:a16="http://schemas.microsoft.com/office/drawing/2014/main" id="{86B9647A-56BD-AE53-C720-E593868102B4}"/>
              </a:ext>
            </a:extLst>
          </p:cNvPr>
          <p:cNvPicPr>
            <a:picLocks noChangeAspect="1"/>
          </p:cNvPicPr>
          <p:nvPr/>
        </p:nvPicPr>
        <p:blipFill>
          <a:blip r:embed="rId3"/>
          <a:stretch>
            <a:fillRect/>
          </a:stretch>
        </p:blipFill>
        <p:spPr>
          <a:xfrm>
            <a:off x="6249295" y="1926696"/>
            <a:ext cx="5552485" cy="3013391"/>
          </a:xfrm>
          <a:prstGeom prst="rect">
            <a:avLst/>
          </a:prstGeom>
        </p:spPr>
      </p:pic>
    </p:spTree>
    <p:extLst>
      <p:ext uri="{BB962C8B-B14F-4D97-AF65-F5344CB8AC3E}">
        <p14:creationId xmlns:p14="http://schemas.microsoft.com/office/powerpoint/2010/main" val="2702943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F447E-B892-F14A-7916-E306A6DDD371}"/>
              </a:ext>
            </a:extLst>
          </p:cNvPr>
          <p:cNvSpPr>
            <a:spLocks noGrp="1"/>
          </p:cNvSpPr>
          <p:nvPr>
            <p:ph type="title"/>
          </p:nvPr>
        </p:nvSpPr>
        <p:spPr/>
        <p:txBody>
          <a:bodyPr/>
          <a:lstStyle/>
          <a:p>
            <a:r>
              <a:rPr lang="en-GB" dirty="0"/>
              <a:t>Accessibility - Font</a:t>
            </a:r>
          </a:p>
        </p:txBody>
      </p:sp>
      <p:pic>
        <p:nvPicPr>
          <p:cNvPr id="8" name="Picture 7">
            <a:extLst>
              <a:ext uri="{FF2B5EF4-FFF2-40B4-BE49-F238E27FC236}">
                <a16:creationId xmlns:a16="http://schemas.microsoft.com/office/drawing/2014/main" id="{BD84B374-FA44-0B99-4C77-9074B52ECEFD}"/>
              </a:ext>
            </a:extLst>
          </p:cNvPr>
          <p:cNvPicPr>
            <a:picLocks noChangeAspect="1"/>
          </p:cNvPicPr>
          <p:nvPr/>
        </p:nvPicPr>
        <p:blipFill>
          <a:blip r:embed="rId2"/>
          <a:stretch>
            <a:fillRect/>
          </a:stretch>
        </p:blipFill>
        <p:spPr>
          <a:xfrm>
            <a:off x="3682768" y="1404448"/>
            <a:ext cx="8110522" cy="5088427"/>
          </a:xfrm>
          <a:prstGeom prst="rect">
            <a:avLst/>
          </a:prstGeom>
        </p:spPr>
      </p:pic>
      <p:sp>
        <p:nvSpPr>
          <p:cNvPr id="9" name="TextBox 8">
            <a:extLst>
              <a:ext uri="{FF2B5EF4-FFF2-40B4-BE49-F238E27FC236}">
                <a16:creationId xmlns:a16="http://schemas.microsoft.com/office/drawing/2014/main" id="{68EA7127-2B40-9297-3863-7BBF5BC9EC7C}"/>
              </a:ext>
            </a:extLst>
          </p:cNvPr>
          <p:cNvSpPr txBox="1"/>
          <p:nvPr/>
        </p:nvSpPr>
        <p:spPr>
          <a:xfrm>
            <a:off x="398710" y="2379000"/>
            <a:ext cx="2936146" cy="3139321"/>
          </a:xfrm>
          <a:prstGeom prst="rect">
            <a:avLst/>
          </a:prstGeom>
          <a:noFill/>
        </p:spPr>
        <p:txBody>
          <a:bodyPr wrap="square" rtlCol="0">
            <a:spAutoFit/>
          </a:bodyPr>
          <a:lstStyle/>
          <a:p>
            <a:r>
              <a:rPr lang="en-GB" dirty="0"/>
              <a:t>Arial font used throughout webpage, as it is ‘sans serif’ and one of the more accessible fonts available. </a:t>
            </a:r>
            <a:r>
              <a:rPr lang="en-US" b="0" i="0" dirty="0">
                <a:solidFill>
                  <a:srgbClr val="202124"/>
                </a:solidFill>
                <a:effectLst/>
                <a:latin typeface="Google Sans"/>
              </a:rPr>
              <a:t>It has a high x-height, wide letter spacing, and a clear distinction between similar-looking characters. Arial is also </a:t>
            </a:r>
            <a:r>
              <a:rPr lang="en-US" b="0" i="0" dirty="0">
                <a:solidFill>
                  <a:srgbClr val="040C28"/>
                </a:solidFill>
                <a:effectLst/>
                <a:latin typeface="Google Sans"/>
              </a:rPr>
              <a:t>compatible with accessibility readers and screen magnifiers.</a:t>
            </a:r>
            <a:endParaRPr lang="en-GB" dirty="0"/>
          </a:p>
        </p:txBody>
      </p:sp>
    </p:spTree>
    <p:extLst>
      <p:ext uri="{BB962C8B-B14F-4D97-AF65-F5344CB8AC3E}">
        <p14:creationId xmlns:p14="http://schemas.microsoft.com/office/powerpoint/2010/main" val="418390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CB2E-ACF9-6E76-1A41-EDC2DE739D58}"/>
              </a:ext>
            </a:extLst>
          </p:cNvPr>
          <p:cNvSpPr>
            <a:spLocks noGrp="1"/>
          </p:cNvSpPr>
          <p:nvPr>
            <p:ph type="title"/>
          </p:nvPr>
        </p:nvSpPr>
        <p:spPr/>
        <p:txBody>
          <a:bodyPr/>
          <a:lstStyle/>
          <a:p>
            <a:r>
              <a:rPr lang="en-GB" dirty="0"/>
              <a:t>Accessibility – Link Area</a:t>
            </a:r>
          </a:p>
        </p:txBody>
      </p:sp>
      <p:pic>
        <p:nvPicPr>
          <p:cNvPr id="5" name="Picture 4">
            <a:extLst>
              <a:ext uri="{FF2B5EF4-FFF2-40B4-BE49-F238E27FC236}">
                <a16:creationId xmlns:a16="http://schemas.microsoft.com/office/drawing/2014/main" id="{50B4DE7D-3473-B6E1-A49F-33670DCABFD5}"/>
              </a:ext>
            </a:extLst>
          </p:cNvPr>
          <p:cNvPicPr>
            <a:picLocks noChangeAspect="1"/>
          </p:cNvPicPr>
          <p:nvPr/>
        </p:nvPicPr>
        <p:blipFill>
          <a:blip r:embed="rId2"/>
          <a:stretch>
            <a:fillRect/>
          </a:stretch>
        </p:blipFill>
        <p:spPr>
          <a:xfrm>
            <a:off x="335714" y="2709857"/>
            <a:ext cx="11520572" cy="1438286"/>
          </a:xfrm>
          <a:prstGeom prst="rect">
            <a:avLst/>
          </a:prstGeom>
        </p:spPr>
      </p:pic>
      <p:sp>
        <p:nvSpPr>
          <p:cNvPr id="6" name="TextBox 5">
            <a:extLst>
              <a:ext uri="{FF2B5EF4-FFF2-40B4-BE49-F238E27FC236}">
                <a16:creationId xmlns:a16="http://schemas.microsoft.com/office/drawing/2014/main" id="{423E215C-7E9A-75C7-7FB0-681D2EB09BE7}"/>
              </a:ext>
            </a:extLst>
          </p:cNvPr>
          <p:cNvSpPr txBox="1"/>
          <p:nvPr/>
        </p:nvSpPr>
        <p:spPr>
          <a:xfrm>
            <a:off x="2618763" y="1877107"/>
            <a:ext cx="6954473" cy="646331"/>
          </a:xfrm>
          <a:prstGeom prst="rect">
            <a:avLst/>
          </a:prstGeom>
          <a:noFill/>
        </p:spPr>
        <p:txBody>
          <a:bodyPr wrap="square" rtlCol="0">
            <a:spAutoFit/>
          </a:bodyPr>
          <a:lstStyle/>
          <a:p>
            <a:r>
              <a:rPr lang="en-GB" dirty="0"/>
              <a:t>Links have ample padding to allow for easier selection, especially for people with motor skills difficulties, as well as those with larger fingers.</a:t>
            </a:r>
          </a:p>
        </p:txBody>
      </p:sp>
    </p:spTree>
    <p:extLst>
      <p:ext uri="{BB962C8B-B14F-4D97-AF65-F5344CB8AC3E}">
        <p14:creationId xmlns:p14="http://schemas.microsoft.com/office/powerpoint/2010/main" val="182456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40F6-8533-469A-80B2-86EEEE2A8E41}"/>
              </a:ext>
            </a:extLst>
          </p:cNvPr>
          <p:cNvSpPr>
            <a:spLocks noGrp="1"/>
          </p:cNvSpPr>
          <p:nvPr>
            <p:ph type="title"/>
          </p:nvPr>
        </p:nvSpPr>
        <p:spPr/>
        <p:txBody>
          <a:bodyPr/>
          <a:lstStyle/>
          <a:p>
            <a:r>
              <a:rPr lang="en-GB" dirty="0"/>
              <a:t>Accessibility – Tabbing Order</a:t>
            </a:r>
          </a:p>
        </p:txBody>
      </p:sp>
      <p:pic>
        <p:nvPicPr>
          <p:cNvPr id="5" name="Picture 4">
            <a:extLst>
              <a:ext uri="{FF2B5EF4-FFF2-40B4-BE49-F238E27FC236}">
                <a16:creationId xmlns:a16="http://schemas.microsoft.com/office/drawing/2014/main" id="{CC8BD181-D46C-C970-D6DC-3332ED58B9F4}"/>
              </a:ext>
            </a:extLst>
          </p:cNvPr>
          <p:cNvPicPr>
            <a:picLocks noChangeAspect="1"/>
          </p:cNvPicPr>
          <p:nvPr/>
        </p:nvPicPr>
        <p:blipFill>
          <a:blip r:embed="rId2"/>
          <a:stretch>
            <a:fillRect/>
          </a:stretch>
        </p:blipFill>
        <p:spPr>
          <a:xfrm>
            <a:off x="838200" y="1484851"/>
            <a:ext cx="3899306" cy="4948390"/>
          </a:xfrm>
          <a:prstGeom prst="rect">
            <a:avLst/>
          </a:prstGeom>
        </p:spPr>
      </p:pic>
      <p:sp>
        <p:nvSpPr>
          <p:cNvPr id="6" name="TextBox 5">
            <a:extLst>
              <a:ext uri="{FF2B5EF4-FFF2-40B4-BE49-F238E27FC236}">
                <a16:creationId xmlns:a16="http://schemas.microsoft.com/office/drawing/2014/main" id="{BC3D45B6-36E6-CFD2-72E6-A922329487C9}"/>
              </a:ext>
            </a:extLst>
          </p:cNvPr>
          <p:cNvSpPr txBox="1"/>
          <p:nvPr/>
        </p:nvSpPr>
        <p:spPr>
          <a:xfrm>
            <a:off x="6526635" y="2943383"/>
            <a:ext cx="3649211" cy="2031325"/>
          </a:xfrm>
          <a:prstGeom prst="rect">
            <a:avLst/>
          </a:prstGeom>
          <a:noFill/>
        </p:spPr>
        <p:txBody>
          <a:bodyPr wrap="square" rtlCol="0">
            <a:spAutoFit/>
          </a:bodyPr>
          <a:lstStyle/>
          <a:p>
            <a:r>
              <a:rPr lang="en-GB" dirty="0"/>
              <a:t>Tabbing and reading order goes top to bottom, left to right, in keeping with the expected behaviour for the English language. This helps the user as it means everything is where it is expected to be, and nothing behaves in a surprising manner.</a:t>
            </a:r>
          </a:p>
        </p:txBody>
      </p:sp>
    </p:spTree>
    <p:extLst>
      <p:ext uri="{BB962C8B-B14F-4D97-AF65-F5344CB8AC3E}">
        <p14:creationId xmlns:p14="http://schemas.microsoft.com/office/powerpoint/2010/main" val="1597272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14CD-E433-A2B5-FC7A-DF24E9D14043}"/>
              </a:ext>
            </a:extLst>
          </p:cNvPr>
          <p:cNvSpPr>
            <a:spLocks noGrp="1"/>
          </p:cNvSpPr>
          <p:nvPr>
            <p:ph type="title"/>
          </p:nvPr>
        </p:nvSpPr>
        <p:spPr/>
        <p:txBody>
          <a:bodyPr/>
          <a:lstStyle/>
          <a:p>
            <a:r>
              <a:rPr lang="en-GB" dirty="0"/>
              <a:t>Accessibility – Page Reflow</a:t>
            </a:r>
          </a:p>
        </p:txBody>
      </p:sp>
      <p:pic>
        <p:nvPicPr>
          <p:cNvPr id="4" name="Picture 3">
            <a:extLst>
              <a:ext uri="{FF2B5EF4-FFF2-40B4-BE49-F238E27FC236}">
                <a16:creationId xmlns:a16="http://schemas.microsoft.com/office/drawing/2014/main" id="{B06AB18F-2552-AE7C-3A30-833CC4BD1FD0}"/>
              </a:ext>
            </a:extLst>
          </p:cNvPr>
          <p:cNvPicPr>
            <a:picLocks noChangeAspect="1"/>
          </p:cNvPicPr>
          <p:nvPr/>
        </p:nvPicPr>
        <p:blipFill>
          <a:blip r:embed="rId2"/>
          <a:stretch>
            <a:fillRect/>
          </a:stretch>
        </p:blipFill>
        <p:spPr>
          <a:xfrm>
            <a:off x="6160432" y="1632232"/>
            <a:ext cx="2220170" cy="4978293"/>
          </a:xfrm>
          <a:prstGeom prst="rect">
            <a:avLst/>
          </a:prstGeom>
        </p:spPr>
      </p:pic>
      <p:pic>
        <p:nvPicPr>
          <p:cNvPr id="5" name="Picture 4">
            <a:extLst>
              <a:ext uri="{FF2B5EF4-FFF2-40B4-BE49-F238E27FC236}">
                <a16:creationId xmlns:a16="http://schemas.microsoft.com/office/drawing/2014/main" id="{4F2D6C82-8475-B91B-D5DC-806E2F6BB7D0}"/>
              </a:ext>
            </a:extLst>
          </p:cNvPr>
          <p:cNvPicPr>
            <a:picLocks noChangeAspect="1"/>
          </p:cNvPicPr>
          <p:nvPr/>
        </p:nvPicPr>
        <p:blipFill>
          <a:blip r:embed="rId3"/>
          <a:stretch>
            <a:fillRect/>
          </a:stretch>
        </p:blipFill>
        <p:spPr>
          <a:xfrm>
            <a:off x="9463645" y="0"/>
            <a:ext cx="1101687" cy="6858000"/>
          </a:xfrm>
          <a:prstGeom prst="rect">
            <a:avLst/>
          </a:prstGeom>
        </p:spPr>
      </p:pic>
      <p:sp>
        <p:nvSpPr>
          <p:cNvPr id="6" name="TextBox 5">
            <a:extLst>
              <a:ext uri="{FF2B5EF4-FFF2-40B4-BE49-F238E27FC236}">
                <a16:creationId xmlns:a16="http://schemas.microsoft.com/office/drawing/2014/main" id="{ACD83A9F-B73B-4DC2-72CF-E0B8C0D4C1DA}"/>
              </a:ext>
            </a:extLst>
          </p:cNvPr>
          <p:cNvSpPr txBox="1"/>
          <p:nvPr/>
        </p:nvSpPr>
        <p:spPr>
          <a:xfrm>
            <a:off x="838200" y="2114026"/>
            <a:ext cx="4287473" cy="2031325"/>
          </a:xfrm>
          <a:prstGeom prst="rect">
            <a:avLst/>
          </a:prstGeom>
          <a:noFill/>
        </p:spPr>
        <p:txBody>
          <a:bodyPr wrap="square" rtlCol="0">
            <a:spAutoFit/>
          </a:bodyPr>
          <a:lstStyle/>
          <a:p>
            <a:r>
              <a:rPr lang="en-US" dirty="0"/>
              <a:t>Content can be presented without loss of information or functionality, and without requiring scrolling in two dimensions.</a:t>
            </a:r>
          </a:p>
          <a:p>
            <a:endParaRPr lang="en-US" dirty="0"/>
          </a:p>
          <a:p>
            <a:r>
              <a:rPr lang="en-US" dirty="0" err="1"/>
              <a:t>Menubar</a:t>
            </a:r>
            <a:r>
              <a:rPr lang="en-US" dirty="0"/>
              <a:t> and footer links change from row to column, with each section being stacked and text adapting to the smaller width.</a:t>
            </a:r>
            <a:endParaRPr lang="en-GB" dirty="0"/>
          </a:p>
        </p:txBody>
      </p:sp>
    </p:spTree>
    <p:extLst>
      <p:ext uri="{BB962C8B-B14F-4D97-AF65-F5344CB8AC3E}">
        <p14:creationId xmlns:p14="http://schemas.microsoft.com/office/powerpoint/2010/main" val="1696228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EE87-E39B-B2E5-6F20-41720CEAF3F0}"/>
              </a:ext>
            </a:extLst>
          </p:cNvPr>
          <p:cNvSpPr>
            <a:spLocks noGrp="1"/>
          </p:cNvSpPr>
          <p:nvPr>
            <p:ph type="title"/>
          </p:nvPr>
        </p:nvSpPr>
        <p:spPr/>
        <p:txBody>
          <a:bodyPr/>
          <a:lstStyle/>
          <a:p>
            <a:r>
              <a:rPr lang="en-GB" dirty="0"/>
              <a:t>Objective</a:t>
            </a:r>
          </a:p>
        </p:txBody>
      </p:sp>
      <p:sp>
        <p:nvSpPr>
          <p:cNvPr id="3" name="Content Placeholder 2">
            <a:extLst>
              <a:ext uri="{FF2B5EF4-FFF2-40B4-BE49-F238E27FC236}">
                <a16:creationId xmlns:a16="http://schemas.microsoft.com/office/drawing/2014/main" id="{FA658BA7-7147-C8CC-895F-7E5B3C32B546}"/>
              </a:ext>
            </a:extLst>
          </p:cNvPr>
          <p:cNvSpPr>
            <a:spLocks noGrp="1"/>
          </p:cNvSpPr>
          <p:nvPr>
            <p:ph idx="1"/>
          </p:nvPr>
        </p:nvSpPr>
        <p:spPr/>
        <p:txBody>
          <a:bodyPr>
            <a:normAutofit fontScale="92500" lnSpcReduction="10000"/>
          </a:bodyPr>
          <a:lstStyle/>
          <a:p>
            <a:pPr algn="l"/>
            <a:r>
              <a:rPr lang="en-US" b="0" i="0" dirty="0">
                <a:solidFill>
                  <a:srgbClr val="1F2328"/>
                </a:solidFill>
                <a:effectLst/>
                <a:latin typeface="-apple-system"/>
              </a:rPr>
              <a:t>The objective of this assignment is to create a static web application using HTML, CSS, and Vanilla JavaScript that follows best practice with accessibility.</a:t>
            </a:r>
          </a:p>
          <a:p>
            <a:pPr algn="l"/>
            <a:r>
              <a:rPr lang="en-US" b="0" i="0" dirty="0">
                <a:solidFill>
                  <a:srgbClr val="1F2328"/>
                </a:solidFill>
                <a:effectLst/>
                <a:latin typeface="-apple-system"/>
              </a:rPr>
              <a:t>The assignment will focus on</a:t>
            </a:r>
          </a:p>
          <a:p>
            <a:pPr lvl="1"/>
            <a:r>
              <a:rPr lang="en-US" b="0" i="0" dirty="0">
                <a:solidFill>
                  <a:srgbClr val="1F2328"/>
                </a:solidFill>
                <a:effectLst/>
                <a:latin typeface="-apple-system"/>
              </a:rPr>
              <a:t>utilizing developer tools that check accessibility features in web pages - allowing students to choose their own</a:t>
            </a:r>
          </a:p>
          <a:p>
            <a:pPr marL="1200150" lvl="2" indent="-285750"/>
            <a:r>
              <a:rPr lang="en-US" b="0" i="0" dirty="0">
                <a:solidFill>
                  <a:srgbClr val="1F2328"/>
                </a:solidFill>
                <a:effectLst/>
                <a:latin typeface="-apple-system"/>
              </a:rPr>
              <a:t>subject features</a:t>
            </a:r>
          </a:p>
          <a:p>
            <a:pPr marL="1200150" lvl="2" indent="-285750"/>
            <a:r>
              <a:rPr lang="en-US" b="0" i="0" dirty="0">
                <a:solidFill>
                  <a:srgbClr val="1F2328"/>
                </a:solidFill>
                <a:effectLst/>
                <a:latin typeface="-apple-system"/>
              </a:rPr>
              <a:t>design.</a:t>
            </a:r>
          </a:p>
          <a:p>
            <a:pPr algn="l"/>
            <a:r>
              <a:rPr lang="en-US" b="0" i="0" dirty="0">
                <a:solidFill>
                  <a:srgbClr val="1F2328"/>
                </a:solidFill>
                <a:effectLst/>
                <a:latin typeface="-apple-system"/>
              </a:rPr>
              <a:t>Each learner will be responsible for producing one web app, ensuring the validity of HTML5 structure, responsiveness of CSS, and clean and error-free JavaScript code, this is in combination with running the site through accessibility tools </a:t>
            </a:r>
            <a:r>
              <a:rPr lang="en-US" b="0" i="0" dirty="0" err="1">
                <a:solidFill>
                  <a:srgbClr val="1F2328"/>
                </a:solidFill>
                <a:effectLst/>
                <a:latin typeface="-apple-system"/>
              </a:rPr>
              <a:t>suchas</a:t>
            </a:r>
            <a:r>
              <a:rPr lang="en-US" b="0" i="0" dirty="0">
                <a:solidFill>
                  <a:srgbClr val="1F2328"/>
                </a:solidFill>
                <a:effectLst/>
                <a:latin typeface="-apple-system"/>
              </a:rPr>
              <a:t> WAVE / AXE Tools.</a:t>
            </a:r>
          </a:p>
          <a:p>
            <a:endParaRPr lang="en-GB" dirty="0"/>
          </a:p>
        </p:txBody>
      </p:sp>
    </p:spTree>
    <p:extLst>
      <p:ext uri="{BB962C8B-B14F-4D97-AF65-F5344CB8AC3E}">
        <p14:creationId xmlns:p14="http://schemas.microsoft.com/office/powerpoint/2010/main" val="2042899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4108-B185-4D60-EB38-AEFFBB6497B6}"/>
              </a:ext>
            </a:extLst>
          </p:cNvPr>
          <p:cNvSpPr>
            <a:spLocks noGrp="1"/>
          </p:cNvSpPr>
          <p:nvPr>
            <p:ph type="title"/>
          </p:nvPr>
        </p:nvSpPr>
        <p:spPr/>
        <p:txBody>
          <a:bodyPr/>
          <a:lstStyle/>
          <a:p>
            <a:r>
              <a:rPr lang="en-GB" dirty="0"/>
              <a:t>Accessibility – Skip Links</a:t>
            </a:r>
          </a:p>
        </p:txBody>
      </p:sp>
      <p:pic>
        <p:nvPicPr>
          <p:cNvPr id="5" name="Picture 4">
            <a:extLst>
              <a:ext uri="{FF2B5EF4-FFF2-40B4-BE49-F238E27FC236}">
                <a16:creationId xmlns:a16="http://schemas.microsoft.com/office/drawing/2014/main" id="{8C5F7D50-D27F-DEEE-614C-5D580AE4BDC9}"/>
              </a:ext>
            </a:extLst>
          </p:cNvPr>
          <p:cNvPicPr>
            <a:picLocks noChangeAspect="1"/>
          </p:cNvPicPr>
          <p:nvPr/>
        </p:nvPicPr>
        <p:blipFill>
          <a:blip r:embed="rId2"/>
          <a:stretch>
            <a:fillRect/>
          </a:stretch>
        </p:blipFill>
        <p:spPr>
          <a:xfrm>
            <a:off x="838200" y="1900335"/>
            <a:ext cx="4738686" cy="2928959"/>
          </a:xfrm>
          <a:prstGeom prst="rect">
            <a:avLst/>
          </a:prstGeom>
        </p:spPr>
      </p:pic>
      <p:pic>
        <p:nvPicPr>
          <p:cNvPr id="7" name="Picture 6">
            <a:extLst>
              <a:ext uri="{FF2B5EF4-FFF2-40B4-BE49-F238E27FC236}">
                <a16:creationId xmlns:a16="http://schemas.microsoft.com/office/drawing/2014/main" id="{637A3F3A-6072-3BBC-0C58-79478A8CBB5E}"/>
              </a:ext>
            </a:extLst>
          </p:cNvPr>
          <p:cNvPicPr>
            <a:picLocks noChangeAspect="1"/>
          </p:cNvPicPr>
          <p:nvPr/>
        </p:nvPicPr>
        <p:blipFill>
          <a:blip r:embed="rId3"/>
          <a:stretch>
            <a:fillRect/>
          </a:stretch>
        </p:blipFill>
        <p:spPr>
          <a:xfrm>
            <a:off x="6686516" y="1900336"/>
            <a:ext cx="4667284" cy="2928959"/>
          </a:xfrm>
          <a:prstGeom prst="rect">
            <a:avLst/>
          </a:prstGeom>
        </p:spPr>
      </p:pic>
      <p:sp>
        <p:nvSpPr>
          <p:cNvPr id="8" name="TextBox 7">
            <a:extLst>
              <a:ext uri="{FF2B5EF4-FFF2-40B4-BE49-F238E27FC236}">
                <a16:creationId xmlns:a16="http://schemas.microsoft.com/office/drawing/2014/main" id="{4D52A8FB-2F3F-B9B7-76B0-77DEC8DE6645}"/>
              </a:ext>
            </a:extLst>
          </p:cNvPr>
          <p:cNvSpPr txBox="1"/>
          <p:nvPr/>
        </p:nvSpPr>
        <p:spPr>
          <a:xfrm>
            <a:off x="914400" y="5385732"/>
            <a:ext cx="10439400" cy="923330"/>
          </a:xfrm>
          <a:prstGeom prst="rect">
            <a:avLst/>
          </a:prstGeom>
          <a:noFill/>
        </p:spPr>
        <p:txBody>
          <a:bodyPr wrap="square" rtlCol="0">
            <a:spAutoFit/>
          </a:bodyPr>
          <a:lstStyle/>
          <a:p>
            <a:r>
              <a:rPr lang="en-GB" dirty="0"/>
              <a:t>Skip links become visible and focusable only when tabbing onto them using the keyboard. This assists keyboard users who want to move straight onto the main or footer content without having to trawl through all the content before them.</a:t>
            </a:r>
          </a:p>
        </p:txBody>
      </p:sp>
    </p:spTree>
    <p:extLst>
      <p:ext uri="{BB962C8B-B14F-4D97-AF65-F5344CB8AC3E}">
        <p14:creationId xmlns:p14="http://schemas.microsoft.com/office/powerpoint/2010/main" val="623965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3257-2CE4-F5EE-DED9-4DC0030AAE50}"/>
              </a:ext>
            </a:extLst>
          </p:cNvPr>
          <p:cNvSpPr>
            <a:spLocks noGrp="1"/>
          </p:cNvSpPr>
          <p:nvPr>
            <p:ph type="title"/>
          </p:nvPr>
        </p:nvSpPr>
        <p:spPr/>
        <p:txBody>
          <a:bodyPr/>
          <a:lstStyle/>
          <a:p>
            <a:r>
              <a:rPr lang="en-GB" dirty="0"/>
              <a:t>Accessibility – Visible Keyboard Focus</a:t>
            </a:r>
          </a:p>
        </p:txBody>
      </p:sp>
      <p:pic>
        <p:nvPicPr>
          <p:cNvPr id="5" name="Picture 4">
            <a:extLst>
              <a:ext uri="{FF2B5EF4-FFF2-40B4-BE49-F238E27FC236}">
                <a16:creationId xmlns:a16="http://schemas.microsoft.com/office/drawing/2014/main" id="{7C0A87E4-F060-0716-6C90-6274C99AEBEC}"/>
              </a:ext>
            </a:extLst>
          </p:cNvPr>
          <p:cNvPicPr>
            <a:picLocks noChangeAspect="1"/>
          </p:cNvPicPr>
          <p:nvPr/>
        </p:nvPicPr>
        <p:blipFill>
          <a:blip r:embed="rId2"/>
          <a:stretch>
            <a:fillRect/>
          </a:stretch>
        </p:blipFill>
        <p:spPr>
          <a:xfrm>
            <a:off x="441941" y="1868666"/>
            <a:ext cx="2600344" cy="738193"/>
          </a:xfrm>
          <a:prstGeom prst="rect">
            <a:avLst/>
          </a:prstGeom>
        </p:spPr>
      </p:pic>
      <p:pic>
        <p:nvPicPr>
          <p:cNvPr id="7" name="Picture 6">
            <a:extLst>
              <a:ext uri="{FF2B5EF4-FFF2-40B4-BE49-F238E27FC236}">
                <a16:creationId xmlns:a16="http://schemas.microsoft.com/office/drawing/2014/main" id="{73CFF020-1EB5-87FF-E4EF-DC9C380436E8}"/>
              </a:ext>
            </a:extLst>
          </p:cNvPr>
          <p:cNvPicPr>
            <a:picLocks noChangeAspect="1"/>
          </p:cNvPicPr>
          <p:nvPr/>
        </p:nvPicPr>
        <p:blipFill>
          <a:blip r:embed="rId3"/>
          <a:stretch>
            <a:fillRect/>
          </a:stretch>
        </p:blipFill>
        <p:spPr>
          <a:xfrm>
            <a:off x="3254274" y="1868666"/>
            <a:ext cx="1466861" cy="881069"/>
          </a:xfrm>
          <a:prstGeom prst="rect">
            <a:avLst/>
          </a:prstGeom>
        </p:spPr>
      </p:pic>
      <p:pic>
        <p:nvPicPr>
          <p:cNvPr id="9" name="Picture 8">
            <a:extLst>
              <a:ext uri="{FF2B5EF4-FFF2-40B4-BE49-F238E27FC236}">
                <a16:creationId xmlns:a16="http://schemas.microsoft.com/office/drawing/2014/main" id="{DBC92CE5-5FF2-320A-96A4-95517E89F68B}"/>
              </a:ext>
            </a:extLst>
          </p:cNvPr>
          <p:cNvPicPr>
            <a:picLocks noChangeAspect="1"/>
          </p:cNvPicPr>
          <p:nvPr/>
        </p:nvPicPr>
        <p:blipFill>
          <a:blip r:embed="rId4"/>
          <a:stretch>
            <a:fillRect/>
          </a:stretch>
        </p:blipFill>
        <p:spPr>
          <a:xfrm>
            <a:off x="5158518" y="1868666"/>
            <a:ext cx="3200423" cy="1166821"/>
          </a:xfrm>
          <a:prstGeom prst="rect">
            <a:avLst/>
          </a:prstGeom>
        </p:spPr>
      </p:pic>
      <p:pic>
        <p:nvPicPr>
          <p:cNvPr id="11" name="Picture 10">
            <a:extLst>
              <a:ext uri="{FF2B5EF4-FFF2-40B4-BE49-F238E27FC236}">
                <a16:creationId xmlns:a16="http://schemas.microsoft.com/office/drawing/2014/main" id="{F2E87EA5-52E9-94EF-802E-931ADE56D47D}"/>
              </a:ext>
            </a:extLst>
          </p:cNvPr>
          <p:cNvPicPr>
            <a:picLocks noChangeAspect="1"/>
          </p:cNvPicPr>
          <p:nvPr/>
        </p:nvPicPr>
        <p:blipFill>
          <a:blip r:embed="rId5"/>
          <a:stretch>
            <a:fillRect/>
          </a:stretch>
        </p:blipFill>
        <p:spPr>
          <a:xfrm>
            <a:off x="8735264" y="1868666"/>
            <a:ext cx="3152798" cy="1285884"/>
          </a:xfrm>
          <a:prstGeom prst="rect">
            <a:avLst/>
          </a:prstGeom>
        </p:spPr>
      </p:pic>
      <p:pic>
        <p:nvPicPr>
          <p:cNvPr id="13" name="Picture 12">
            <a:extLst>
              <a:ext uri="{FF2B5EF4-FFF2-40B4-BE49-F238E27FC236}">
                <a16:creationId xmlns:a16="http://schemas.microsoft.com/office/drawing/2014/main" id="{7A129216-B0C5-669B-4114-8266712EC951}"/>
              </a:ext>
            </a:extLst>
          </p:cNvPr>
          <p:cNvPicPr>
            <a:picLocks noChangeAspect="1"/>
          </p:cNvPicPr>
          <p:nvPr/>
        </p:nvPicPr>
        <p:blipFill>
          <a:blip r:embed="rId6"/>
          <a:stretch>
            <a:fillRect/>
          </a:stretch>
        </p:blipFill>
        <p:spPr>
          <a:xfrm>
            <a:off x="441941" y="3154550"/>
            <a:ext cx="2481281" cy="2281254"/>
          </a:xfrm>
          <a:prstGeom prst="rect">
            <a:avLst/>
          </a:prstGeom>
        </p:spPr>
      </p:pic>
      <p:pic>
        <p:nvPicPr>
          <p:cNvPr id="15" name="Picture 14">
            <a:extLst>
              <a:ext uri="{FF2B5EF4-FFF2-40B4-BE49-F238E27FC236}">
                <a16:creationId xmlns:a16="http://schemas.microsoft.com/office/drawing/2014/main" id="{80ED4C91-3D5B-689E-BCE7-DCF65D86E040}"/>
              </a:ext>
            </a:extLst>
          </p:cNvPr>
          <p:cNvPicPr>
            <a:picLocks noChangeAspect="1"/>
          </p:cNvPicPr>
          <p:nvPr/>
        </p:nvPicPr>
        <p:blipFill>
          <a:blip r:embed="rId7"/>
          <a:stretch>
            <a:fillRect/>
          </a:stretch>
        </p:blipFill>
        <p:spPr>
          <a:xfrm>
            <a:off x="3171545" y="3154550"/>
            <a:ext cx="2481281" cy="1042995"/>
          </a:xfrm>
          <a:prstGeom prst="rect">
            <a:avLst/>
          </a:prstGeom>
        </p:spPr>
      </p:pic>
      <p:pic>
        <p:nvPicPr>
          <p:cNvPr id="17" name="Picture 16">
            <a:extLst>
              <a:ext uri="{FF2B5EF4-FFF2-40B4-BE49-F238E27FC236}">
                <a16:creationId xmlns:a16="http://schemas.microsoft.com/office/drawing/2014/main" id="{3E8F5F51-FBD4-3BA1-3D54-37951693D0D0}"/>
              </a:ext>
            </a:extLst>
          </p:cNvPr>
          <p:cNvPicPr>
            <a:picLocks noChangeAspect="1"/>
          </p:cNvPicPr>
          <p:nvPr/>
        </p:nvPicPr>
        <p:blipFill>
          <a:blip r:embed="rId8"/>
          <a:stretch>
            <a:fillRect/>
          </a:stretch>
        </p:blipFill>
        <p:spPr>
          <a:xfrm>
            <a:off x="5910542" y="3154550"/>
            <a:ext cx="2786083" cy="2271729"/>
          </a:xfrm>
          <a:prstGeom prst="rect">
            <a:avLst/>
          </a:prstGeom>
        </p:spPr>
      </p:pic>
      <p:pic>
        <p:nvPicPr>
          <p:cNvPr id="19" name="Picture 18">
            <a:extLst>
              <a:ext uri="{FF2B5EF4-FFF2-40B4-BE49-F238E27FC236}">
                <a16:creationId xmlns:a16="http://schemas.microsoft.com/office/drawing/2014/main" id="{B130DEEA-6272-905C-D5FA-A9D1C606B794}"/>
              </a:ext>
            </a:extLst>
          </p:cNvPr>
          <p:cNvPicPr>
            <a:picLocks noChangeAspect="1"/>
          </p:cNvPicPr>
          <p:nvPr/>
        </p:nvPicPr>
        <p:blipFill>
          <a:blip r:embed="rId9"/>
          <a:stretch>
            <a:fillRect/>
          </a:stretch>
        </p:blipFill>
        <p:spPr>
          <a:xfrm>
            <a:off x="8954341" y="3429000"/>
            <a:ext cx="2933721" cy="1852626"/>
          </a:xfrm>
          <a:prstGeom prst="rect">
            <a:avLst/>
          </a:prstGeom>
        </p:spPr>
      </p:pic>
      <p:pic>
        <p:nvPicPr>
          <p:cNvPr id="21" name="Picture 20">
            <a:extLst>
              <a:ext uri="{FF2B5EF4-FFF2-40B4-BE49-F238E27FC236}">
                <a16:creationId xmlns:a16="http://schemas.microsoft.com/office/drawing/2014/main" id="{EAA11986-BC21-9273-1D5E-6FEAF5DE04D1}"/>
              </a:ext>
            </a:extLst>
          </p:cNvPr>
          <p:cNvPicPr>
            <a:picLocks noChangeAspect="1"/>
          </p:cNvPicPr>
          <p:nvPr/>
        </p:nvPicPr>
        <p:blipFill>
          <a:blip r:embed="rId10"/>
          <a:stretch>
            <a:fillRect/>
          </a:stretch>
        </p:blipFill>
        <p:spPr>
          <a:xfrm>
            <a:off x="441941" y="5615694"/>
            <a:ext cx="4986276" cy="1234399"/>
          </a:xfrm>
          <a:prstGeom prst="rect">
            <a:avLst/>
          </a:prstGeom>
        </p:spPr>
      </p:pic>
      <p:pic>
        <p:nvPicPr>
          <p:cNvPr id="23" name="Picture 22">
            <a:extLst>
              <a:ext uri="{FF2B5EF4-FFF2-40B4-BE49-F238E27FC236}">
                <a16:creationId xmlns:a16="http://schemas.microsoft.com/office/drawing/2014/main" id="{57577429-6F19-2422-5387-E54FD18E8DBF}"/>
              </a:ext>
            </a:extLst>
          </p:cNvPr>
          <p:cNvPicPr>
            <a:picLocks noChangeAspect="1"/>
          </p:cNvPicPr>
          <p:nvPr/>
        </p:nvPicPr>
        <p:blipFill>
          <a:blip r:embed="rId11"/>
          <a:stretch>
            <a:fillRect/>
          </a:stretch>
        </p:blipFill>
        <p:spPr>
          <a:xfrm>
            <a:off x="5508108" y="5897134"/>
            <a:ext cx="6377034" cy="671517"/>
          </a:xfrm>
          <a:prstGeom prst="rect">
            <a:avLst/>
          </a:prstGeom>
        </p:spPr>
      </p:pic>
    </p:spTree>
    <p:extLst>
      <p:ext uri="{BB962C8B-B14F-4D97-AF65-F5344CB8AC3E}">
        <p14:creationId xmlns:p14="http://schemas.microsoft.com/office/powerpoint/2010/main" val="3579979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C65A5-6546-B145-B3C2-65B9C3AB77DA}"/>
              </a:ext>
            </a:extLst>
          </p:cNvPr>
          <p:cNvSpPr>
            <a:spLocks noGrp="1"/>
          </p:cNvSpPr>
          <p:nvPr>
            <p:ph type="title"/>
          </p:nvPr>
        </p:nvSpPr>
        <p:spPr/>
        <p:txBody>
          <a:bodyPr/>
          <a:lstStyle/>
          <a:p>
            <a:r>
              <a:rPr lang="en-GB" dirty="0"/>
              <a:t>Accessibility - Headings</a:t>
            </a:r>
          </a:p>
        </p:txBody>
      </p:sp>
      <p:pic>
        <p:nvPicPr>
          <p:cNvPr id="5" name="Picture 4">
            <a:extLst>
              <a:ext uri="{FF2B5EF4-FFF2-40B4-BE49-F238E27FC236}">
                <a16:creationId xmlns:a16="http://schemas.microsoft.com/office/drawing/2014/main" id="{AF3F915D-DF43-C2F0-A525-CB077986235A}"/>
              </a:ext>
            </a:extLst>
          </p:cNvPr>
          <p:cNvPicPr>
            <a:picLocks noChangeAspect="1"/>
          </p:cNvPicPr>
          <p:nvPr/>
        </p:nvPicPr>
        <p:blipFill>
          <a:blip r:embed="rId2"/>
          <a:stretch>
            <a:fillRect/>
          </a:stretch>
        </p:blipFill>
        <p:spPr>
          <a:xfrm>
            <a:off x="838200" y="1291904"/>
            <a:ext cx="3221330" cy="5448650"/>
          </a:xfrm>
          <a:prstGeom prst="rect">
            <a:avLst/>
          </a:prstGeom>
        </p:spPr>
      </p:pic>
      <p:sp>
        <p:nvSpPr>
          <p:cNvPr id="6" name="TextBox 5">
            <a:extLst>
              <a:ext uri="{FF2B5EF4-FFF2-40B4-BE49-F238E27FC236}">
                <a16:creationId xmlns:a16="http://schemas.microsoft.com/office/drawing/2014/main" id="{E1E53B9C-5EC0-FABE-C5B3-8AD1F8DBECC7}"/>
              </a:ext>
            </a:extLst>
          </p:cNvPr>
          <p:cNvSpPr txBox="1"/>
          <p:nvPr/>
        </p:nvSpPr>
        <p:spPr>
          <a:xfrm>
            <a:off x="5310231" y="2038525"/>
            <a:ext cx="5025006" cy="2031325"/>
          </a:xfrm>
          <a:prstGeom prst="rect">
            <a:avLst/>
          </a:prstGeom>
          <a:noFill/>
        </p:spPr>
        <p:txBody>
          <a:bodyPr wrap="square" rtlCol="0">
            <a:spAutoFit/>
          </a:bodyPr>
          <a:lstStyle/>
          <a:p>
            <a:r>
              <a:rPr lang="en-GB" dirty="0"/>
              <a:t>All headings on page have correct hierarchy, with the main heading at the top of the main body of content being H1, and the subsequent headings underneath all H2s.</a:t>
            </a:r>
          </a:p>
          <a:p>
            <a:endParaRPr lang="en-GB" dirty="0"/>
          </a:p>
          <a:p>
            <a:r>
              <a:rPr lang="en-GB" dirty="0"/>
              <a:t>Also, all headings have been coded semantically using the &lt;H1&gt; and &lt;H2&gt; elements.</a:t>
            </a:r>
          </a:p>
        </p:txBody>
      </p:sp>
      <p:pic>
        <p:nvPicPr>
          <p:cNvPr id="8" name="Picture 7">
            <a:extLst>
              <a:ext uri="{FF2B5EF4-FFF2-40B4-BE49-F238E27FC236}">
                <a16:creationId xmlns:a16="http://schemas.microsoft.com/office/drawing/2014/main" id="{A346CA80-974C-17FD-2216-D1EF8B565F9A}"/>
              </a:ext>
            </a:extLst>
          </p:cNvPr>
          <p:cNvPicPr>
            <a:picLocks noChangeAspect="1"/>
          </p:cNvPicPr>
          <p:nvPr/>
        </p:nvPicPr>
        <p:blipFill>
          <a:blip r:embed="rId3"/>
          <a:stretch>
            <a:fillRect/>
          </a:stretch>
        </p:blipFill>
        <p:spPr>
          <a:xfrm>
            <a:off x="5310231" y="4324171"/>
            <a:ext cx="2695595" cy="495304"/>
          </a:xfrm>
          <a:prstGeom prst="rect">
            <a:avLst/>
          </a:prstGeom>
        </p:spPr>
      </p:pic>
      <p:pic>
        <p:nvPicPr>
          <p:cNvPr id="10" name="Picture 9">
            <a:extLst>
              <a:ext uri="{FF2B5EF4-FFF2-40B4-BE49-F238E27FC236}">
                <a16:creationId xmlns:a16="http://schemas.microsoft.com/office/drawing/2014/main" id="{B526AF9B-FB02-7802-1123-7804304D86B8}"/>
              </a:ext>
            </a:extLst>
          </p:cNvPr>
          <p:cNvPicPr>
            <a:picLocks noChangeAspect="1"/>
          </p:cNvPicPr>
          <p:nvPr/>
        </p:nvPicPr>
        <p:blipFill>
          <a:blip r:embed="rId4"/>
          <a:stretch>
            <a:fillRect/>
          </a:stretch>
        </p:blipFill>
        <p:spPr>
          <a:xfrm>
            <a:off x="5310231" y="5080088"/>
            <a:ext cx="3157561" cy="500066"/>
          </a:xfrm>
          <a:prstGeom prst="rect">
            <a:avLst/>
          </a:prstGeom>
        </p:spPr>
      </p:pic>
      <p:pic>
        <p:nvPicPr>
          <p:cNvPr id="12" name="Picture 11">
            <a:extLst>
              <a:ext uri="{FF2B5EF4-FFF2-40B4-BE49-F238E27FC236}">
                <a16:creationId xmlns:a16="http://schemas.microsoft.com/office/drawing/2014/main" id="{F836FA11-A55D-7238-514C-DE4CAF8D321B}"/>
              </a:ext>
            </a:extLst>
          </p:cNvPr>
          <p:cNvPicPr>
            <a:picLocks noChangeAspect="1"/>
          </p:cNvPicPr>
          <p:nvPr/>
        </p:nvPicPr>
        <p:blipFill>
          <a:blip r:embed="rId5"/>
          <a:stretch>
            <a:fillRect/>
          </a:stretch>
        </p:blipFill>
        <p:spPr>
          <a:xfrm>
            <a:off x="5310231" y="5840767"/>
            <a:ext cx="3171848" cy="495304"/>
          </a:xfrm>
          <a:prstGeom prst="rect">
            <a:avLst/>
          </a:prstGeom>
        </p:spPr>
      </p:pic>
    </p:spTree>
    <p:extLst>
      <p:ext uri="{BB962C8B-B14F-4D97-AF65-F5344CB8AC3E}">
        <p14:creationId xmlns:p14="http://schemas.microsoft.com/office/powerpoint/2010/main" val="3467013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18EA-E0EC-BA5D-7DE9-37164CE83919}"/>
              </a:ext>
            </a:extLst>
          </p:cNvPr>
          <p:cNvSpPr>
            <a:spLocks noGrp="1"/>
          </p:cNvSpPr>
          <p:nvPr>
            <p:ph type="title"/>
          </p:nvPr>
        </p:nvSpPr>
        <p:spPr/>
        <p:txBody>
          <a:bodyPr/>
          <a:lstStyle/>
          <a:p>
            <a:r>
              <a:rPr lang="en-GB" dirty="0"/>
              <a:t>Media Queries</a:t>
            </a:r>
          </a:p>
        </p:txBody>
      </p:sp>
      <p:pic>
        <p:nvPicPr>
          <p:cNvPr id="11" name="Picture 10">
            <a:extLst>
              <a:ext uri="{FF2B5EF4-FFF2-40B4-BE49-F238E27FC236}">
                <a16:creationId xmlns:a16="http://schemas.microsoft.com/office/drawing/2014/main" id="{B2E5732C-688C-802A-9396-556B8098BC67}"/>
              </a:ext>
            </a:extLst>
          </p:cNvPr>
          <p:cNvPicPr>
            <a:picLocks noChangeAspect="1"/>
          </p:cNvPicPr>
          <p:nvPr/>
        </p:nvPicPr>
        <p:blipFill>
          <a:blip r:embed="rId2"/>
          <a:stretch>
            <a:fillRect/>
          </a:stretch>
        </p:blipFill>
        <p:spPr>
          <a:xfrm>
            <a:off x="5247290" y="4704298"/>
            <a:ext cx="6106510" cy="1543403"/>
          </a:xfrm>
          <a:prstGeom prst="rect">
            <a:avLst/>
          </a:prstGeom>
        </p:spPr>
      </p:pic>
      <p:pic>
        <p:nvPicPr>
          <p:cNvPr id="13" name="Picture 12">
            <a:extLst>
              <a:ext uri="{FF2B5EF4-FFF2-40B4-BE49-F238E27FC236}">
                <a16:creationId xmlns:a16="http://schemas.microsoft.com/office/drawing/2014/main" id="{DE6B6A0B-696A-8C06-7539-BC4DA9E90489}"/>
              </a:ext>
            </a:extLst>
          </p:cNvPr>
          <p:cNvPicPr>
            <a:picLocks noChangeAspect="1"/>
          </p:cNvPicPr>
          <p:nvPr/>
        </p:nvPicPr>
        <p:blipFill>
          <a:blip r:embed="rId3"/>
          <a:stretch>
            <a:fillRect/>
          </a:stretch>
        </p:blipFill>
        <p:spPr>
          <a:xfrm>
            <a:off x="748598" y="1690688"/>
            <a:ext cx="3744073" cy="3778934"/>
          </a:xfrm>
          <a:prstGeom prst="rect">
            <a:avLst/>
          </a:prstGeom>
        </p:spPr>
      </p:pic>
      <p:pic>
        <p:nvPicPr>
          <p:cNvPr id="15" name="Picture 14">
            <a:extLst>
              <a:ext uri="{FF2B5EF4-FFF2-40B4-BE49-F238E27FC236}">
                <a16:creationId xmlns:a16="http://schemas.microsoft.com/office/drawing/2014/main" id="{21FB59F1-AA98-6EB9-FC84-B971BC95EAF0}"/>
              </a:ext>
            </a:extLst>
          </p:cNvPr>
          <p:cNvPicPr>
            <a:picLocks noChangeAspect="1"/>
          </p:cNvPicPr>
          <p:nvPr/>
        </p:nvPicPr>
        <p:blipFill>
          <a:blip r:embed="rId4"/>
          <a:stretch>
            <a:fillRect/>
          </a:stretch>
        </p:blipFill>
        <p:spPr>
          <a:xfrm>
            <a:off x="5100122" y="1701260"/>
            <a:ext cx="5458770" cy="1543403"/>
          </a:xfrm>
          <a:prstGeom prst="rect">
            <a:avLst/>
          </a:prstGeom>
        </p:spPr>
      </p:pic>
    </p:spTree>
    <p:extLst>
      <p:ext uri="{BB962C8B-B14F-4D97-AF65-F5344CB8AC3E}">
        <p14:creationId xmlns:p14="http://schemas.microsoft.com/office/powerpoint/2010/main" val="3888594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5B99-2DC0-F848-1861-81A0F7795EF3}"/>
              </a:ext>
            </a:extLst>
          </p:cNvPr>
          <p:cNvSpPr>
            <a:spLocks noGrp="1"/>
          </p:cNvSpPr>
          <p:nvPr>
            <p:ph type="title"/>
          </p:nvPr>
        </p:nvSpPr>
        <p:spPr/>
        <p:txBody>
          <a:bodyPr/>
          <a:lstStyle/>
          <a:p>
            <a:r>
              <a:rPr lang="en-GB" dirty="0"/>
              <a:t>HTML &lt;head&gt;</a:t>
            </a:r>
          </a:p>
        </p:txBody>
      </p:sp>
      <p:pic>
        <p:nvPicPr>
          <p:cNvPr id="5" name="Picture 4">
            <a:extLst>
              <a:ext uri="{FF2B5EF4-FFF2-40B4-BE49-F238E27FC236}">
                <a16:creationId xmlns:a16="http://schemas.microsoft.com/office/drawing/2014/main" id="{D7D0D13A-3334-5D61-5417-A15829E32C68}"/>
              </a:ext>
            </a:extLst>
          </p:cNvPr>
          <p:cNvPicPr>
            <a:picLocks noChangeAspect="1"/>
          </p:cNvPicPr>
          <p:nvPr/>
        </p:nvPicPr>
        <p:blipFill>
          <a:blip r:embed="rId2"/>
          <a:stretch>
            <a:fillRect/>
          </a:stretch>
        </p:blipFill>
        <p:spPr>
          <a:xfrm>
            <a:off x="1059768" y="2038526"/>
            <a:ext cx="10087657" cy="2785144"/>
          </a:xfrm>
          <a:prstGeom prst="rect">
            <a:avLst/>
          </a:prstGeom>
        </p:spPr>
      </p:pic>
    </p:spTree>
    <p:extLst>
      <p:ext uri="{BB962C8B-B14F-4D97-AF65-F5344CB8AC3E}">
        <p14:creationId xmlns:p14="http://schemas.microsoft.com/office/powerpoint/2010/main" val="1374258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2972E-CA7E-A6F5-C3BF-D5B6F6BE9EE0}"/>
              </a:ext>
            </a:extLst>
          </p:cNvPr>
          <p:cNvSpPr>
            <a:spLocks noGrp="1"/>
          </p:cNvSpPr>
          <p:nvPr>
            <p:ph type="title"/>
          </p:nvPr>
        </p:nvSpPr>
        <p:spPr/>
        <p:txBody>
          <a:bodyPr/>
          <a:lstStyle/>
          <a:p>
            <a:r>
              <a:rPr lang="en-GB" dirty="0"/>
              <a:t>ARIA Labels</a:t>
            </a:r>
          </a:p>
        </p:txBody>
      </p:sp>
      <p:pic>
        <p:nvPicPr>
          <p:cNvPr id="5" name="Picture 4">
            <a:extLst>
              <a:ext uri="{FF2B5EF4-FFF2-40B4-BE49-F238E27FC236}">
                <a16:creationId xmlns:a16="http://schemas.microsoft.com/office/drawing/2014/main" id="{1936F6A0-1581-9007-0D73-406598760D88}"/>
              </a:ext>
            </a:extLst>
          </p:cNvPr>
          <p:cNvPicPr>
            <a:picLocks noChangeAspect="1"/>
          </p:cNvPicPr>
          <p:nvPr/>
        </p:nvPicPr>
        <p:blipFill>
          <a:blip r:embed="rId2"/>
          <a:stretch>
            <a:fillRect/>
          </a:stretch>
        </p:blipFill>
        <p:spPr>
          <a:xfrm>
            <a:off x="6495877" y="1690688"/>
            <a:ext cx="4857925" cy="849885"/>
          </a:xfrm>
          <a:prstGeom prst="rect">
            <a:avLst/>
          </a:prstGeom>
        </p:spPr>
      </p:pic>
      <p:pic>
        <p:nvPicPr>
          <p:cNvPr id="7" name="Picture 6">
            <a:extLst>
              <a:ext uri="{FF2B5EF4-FFF2-40B4-BE49-F238E27FC236}">
                <a16:creationId xmlns:a16="http://schemas.microsoft.com/office/drawing/2014/main" id="{4A315554-DDE5-62B9-6918-876B1A576617}"/>
              </a:ext>
            </a:extLst>
          </p:cNvPr>
          <p:cNvPicPr>
            <a:picLocks noChangeAspect="1"/>
          </p:cNvPicPr>
          <p:nvPr/>
        </p:nvPicPr>
        <p:blipFill>
          <a:blip r:embed="rId3"/>
          <a:stretch>
            <a:fillRect/>
          </a:stretch>
        </p:blipFill>
        <p:spPr>
          <a:xfrm>
            <a:off x="838200" y="1690689"/>
            <a:ext cx="4857925" cy="822480"/>
          </a:xfrm>
          <a:prstGeom prst="rect">
            <a:avLst/>
          </a:prstGeom>
        </p:spPr>
      </p:pic>
      <p:pic>
        <p:nvPicPr>
          <p:cNvPr id="9" name="Picture 8">
            <a:extLst>
              <a:ext uri="{FF2B5EF4-FFF2-40B4-BE49-F238E27FC236}">
                <a16:creationId xmlns:a16="http://schemas.microsoft.com/office/drawing/2014/main" id="{70AFBED7-8E1B-5111-FCD2-49C856140443}"/>
              </a:ext>
            </a:extLst>
          </p:cNvPr>
          <p:cNvPicPr>
            <a:picLocks noChangeAspect="1"/>
          </p:cNvPicPr>
          <p:nvPr/>
        </p:nvPicPr>
        <p:blipFill>
          <a:blip r:embed="rId4"/>
          <a:stretch>
            <a:fillRect/>
          </a:stretch>
        </p:blipFill>
        <p:spPr>
          <a:xfrm flipV="1">
            <a:off x="838200" y="2995072"/>
            <a:ext cx="4857925" cy="648100"/>
          </a:xfrm>
          <a:prstGeom prst="rect">
            <a:avLst/>
          </a:prstGeom>
        </p:spPr>
      </p:pic>
      <p:pic>
        <p:nvPicPr>
          <p:cNvPr id="11" name="Picture 10">
            <a:extLst>
              <a:ext uri="{FF2B5EF4-FFF2-40B4-BE49-F238E27FC236}">
                <a16:creationId xmlns:a16="http://schemas.microsoft.com/office/drawing/2014/main" id="{3146B7A7-4BD9-1DC4-8252-86C8EE1C8C4D}"/>
              </a:ext>
            </a:extLst>
          </p:cNvPr>
          <p:cNvPicPr>
            <a:picLocks noChangeAspect="1"/>
          </p:cNvPicPr>
          <p:nvPr/>
        </p:nvPicPr>
        <p:blipFill>
          <a:blip r:embed="rId5"/>
          <a:stretch>
            <a:fillRect/>
          </a:stretch>
        </p:blipFill>
        <p:spPr>
          <a:xfrm>
            <a:off x="6495877" y="2995072"/>
            <a:ext cx="4862120" cy="771585"/>
          </a:xfrm>
          <a:prstGeom prst="rect">
            <a:avLst/>
          </a:prstGeom>
        </p:spPr>
      </p:pic>
      <p:pic>
        <p:nvPicPr>
          <p:cNvPr id="13" name="Picture 12">
            <a:extLst>
              <a:ext uri="{FF2B5EF4-FFF2-40B4-BE49-F238E27FC236}">
                <a16:creationId xmlns:a16="http://schemas.microsoft.com/office/drawing/2014/main" id="{630FEECB-5BE8-CAAA-475F-F8D8715A56EA}"/>
              </a:ext>
            </a:extLst>
          </p:cNvPr>
          <p:cNvPicPr>
            <a:picLocks noChangeAspect="1"/>
          </p:cNvPicPr>
          <p:nvPr/>
        </p:nvPicPr>
        <p:blipFill>
          <a:blip r:embed="rId6"/>
          <a:stretch>
            <a:fillRect/>
          </a:stretch>
        </p:blipFill>
        <p:spPr>
          <a:xfrm>
            <a:off x="6445696" y="3935404"/>
            <a:ext cx="4908104" cy="501232"/>
          </a:xfrm>
          <a:prstGeom prst="rect">
            <a:avLst/>
          </a:prstGeom>
        </p:spPr>
      </p:pic>
      <p:pic>
        <p:nvPicPr>
          <p:cNvPr id="15" name="Picture 14">
            <a:extLst>
              <a:ext uri="{FF2B5EF4-FFF2-40B4-BE49-F238E27FC236}">
                <a16:creationId xmlns:a16="http://schemas.microsoft.com/office/drawing/2014/main" id="{88431920-D9C1-0EF4-7A4C-312FEA0C6272}"/>
              </a:ext>
            </a:extLst>
          </p:cNvPr>
          <p:cNvPicPr>
            <a:picLocks noChangeAspect="1"/>
          </p:cNvPicPr>
          <p:nvPr/>
        </p:nvPicPr>
        <p:blipFill>
          <a:blip r:embed="rId7"/>
          <a:stretch>
            <a:fillRect/>
          </a:stretch>
        </p:blipFill>
        <p:spPr>
          <a:xfrm>
            <a:off x="838200" y="3935404"/>
            <a:ext cx="5048287" cy="571504"/>
          </a:xfrm>
          <a:prstGeom prst="rect">
            <a:avLst/>
          </a:prstGeom>
        </p:spPr>
      </p:pic>
      <p:pic>
        <p:nvPicPr>
          <p:cNvPr id="17" name="Picture 16">
            <a:extLst>
              <a:ext uri="{FF2B5EF4-FFF2-40B4-BE49-F238E27FC236}">
                <a16:creationId xmlns:a16="http://schemas.microsoft.com/office/drawing/2014/main" id="{7975F6AE-5C28-F1C1-0278-6BCBBD8C9047}"/>
              </a:ext>
            </a:extLst>
          </p:cNvPr>
          <p:cNvPicPr>
            <a:picLocks noChangeAspect="1"/>
          </p:cNvPicPr>
          <p:nvPr/>
        </p:nvPicPr>
        <p:blipFill>
          <a:blip r:embed="rId8"/>
          <a:stretch>
            <a:fillRect/>
          </a:stretch>
        </p:blipFill>
        <p:spPr>
          <a:xfrm>
            <a:off x="854937" y="4888702"/>
            <a:ext cx="5048287" cy="583070"/>
          </a:xfrm>
          <a:prstGeom prst="rect">
            <a:avLst/>
          </a:prstGeom>
        </p:spPr>
      </p:pic>
      <p:pic>
        <p:nvPicPr>
          <p:cNvPr id="19" name="Picture 18">
            <a:extLst>
              <a:ext uri="{FF2B5EF4-FFF2-40B4-BE49-F238E27FC236}">
                <a16:creationId xmlns:a16="http://schemas.microsoft.com/office/drawing/2014/main" id="{3B5855AB-B820-D54E-784D-BE2695D950D1}"/>
              </a:ext>
            </a:extLst>
          </p:cNvPr>
          <p:cNvPicPr>
            <a:picLocks noChangeAspect="1"/>
          </p:cNvPicPr>
          <p:nvPr/>
        </p:nvPicPr>
        <p:blipFill>
          <a:blip r:embed="rId9"/>
          <a:stretch>
            <a:fillRect/>
          </a:stretch>
        </p:blipFill>
        <p:spPr>
          <a:xfrm>
            <a:off x="6168554" y="4888702"/>
            <a:ext cx="5324514" cy="438153"/>
          </a:xfrm>
          <a:prstGeom prst="rect">
            <a:avLst/>
          </a:prstGeom>
        </p:spPr>
      </p:pic>
    </p:spTree>
    <p:extLst>
      <p:ext uri="{BB962C8B-B14F-4D97-AF65-F5344CB8AC3E}">
        <p14:creationId xmlns:p14="http://schemas.microsoft.com/office/powerpoint/2010/main" val="4237910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F687-2A95-81A2-433B-F4498148401B}"/>
              </a:ext>
            </a:extLst>
          </p:cNvPr>
          <p:cNvSpPr>
            <a:spLocks noGrp="1"/>
          </p:cNvSpPr>
          <p:nvPr>
            <p:ph type="title"/>
          </p:nvPr>
        </p:nvSpPr>
        <p:spPr/>
        <p:txBody>
          <a:bodyPr/>
          <a:lstStyle/>
          <a:p>
            <a:r>
              <a:rPr lang="en-GB" dirty="0"/>
              <a:t>ARIA Role</a:t>
            </a:r>
          </a:p>
        </p:txBody>
      </p:sp>
      <p:pic>
        <p:nvPicPr>
          <p:cNvPr id="5" name="Picture 4">
            <a:extLst>
              <a:ext uri="{FF2B5EF4-FFF2-40B4-BE49-F238E27FC236}">
                <a16:creationId xmlns:a16="http://schemas.microsoft.com/office/drawing/2014/main" id="{E8245DB7-630C-0FF6-4BF6-8A9A8ED816E0}"/>
              </a:ext>
            </a:extLst>
          </p:cNvPr>
          <p:cNvPicPr>
            <a:picLocks noChangeAspect="1"/>
          </p:cNvPicPr>
          <p:nvPr/>
        </p:nvPicPr>
        <p:blipFill>
          <a:blip r:embed="rId2"/>
          <a:stretch>
            <a:fillRect/>
          </a:stretch>
        </p:blipFill>
        <p:spPr>
          <a:xfrm>
            <a:off x="1862710" y="1948711"/>
            <a:ext cx="8187091" cy="1171993"/>
          </a:xfrm>
          <a:prstGeom prst="rect">
            <a:avLst/>
          </a:prstGeom>
        </p:spPr>
      </p:pic>
      <p:sp>
        <p:nvSpPr>
          <p:cNvPr id="6" name="TextBox 5">
            <a:extLst>
              <a:ext uri="{FF2B5EF4-FFF2-40B4-BE49-F238E27FC236}">
                <a16:creationId xmlns:a16="http://schemas.microsoft.com/office/drawing/2014/main" id="{158878A8-11FA-BE54-42E9-364BABC2F58E}"/>
              </a:ext>
            </a:extLst>
          </p:cNvPr>
          <p:cNvSpPr txBox="1"/>
          <p:nvPr/>
        </p:nvSpPr>
        <p:spPr>
          <a:xfrm>
            <a:off x="1711354" y="4001549"/>
            <a:ext cx="8481270" cy="923330"/>
          </a:xfrm>
          <a:prstGeom prst="rect">
            <a:avLst/>
          </a:prstGeom>
          <a:noFill/>
        </p:spPr>
        <p:txBody>
          <a:bodyPr wrap="square" rtlCol="0">
            <a:spAutoFit/>
          </a:bodyPr>
          <a:lstStyle/>
          <a:p>
            <a:r>
              <a:rPr lang="en-GB" dirty="0"/>
              <a:t>When thinking of aria-role to use it was difficult as most are </a:t>
            </a:r>
            <a:r>
              <a:rPr lang="en-GB" dirty="0" err="1"/>
              <a:t>superceded</a:t>
            </a:r>
            <a:r>
              <a:rPr lang="en-GB" dirty="0"/>
              <a:t> by semantic HTML elements, e.g. heading, list etc. However I was able to use </a:t>
            </a:r>
            <a:r>
              <a:rPr lang="en-GB" dirty="0" err="1"/>
              <a:t>Radiogroup</a:t>
            </a:r>
            <a:r>
              <a:rPr lang="en-GB" dirty="0"/>
              <a:t> without it causing any accessibility issues.</a:t>
            </a:r>
          </a:p>
        </p:txBody>
      </p:sp>
    </p:spTree>
    <p:extLst>
      <p:ext uri="{BB962C8B-B14F-4D97-AF65-F5344CB8AC3E}">
        <p14:creationId xmlns:p14="http://schemas.microsoft.com/office/powerpoint/2010/main" val="4264396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9381A-94C8-1553-DD4C-23C941B9641C}"/>
              </a:ext>
            </a:extLst>
          </p:cNvPr>
          <p:cNvSpPr>
            <a:spLocks noGrp="1"/>
          </p:cNvSpPr>
          <p:nvPr>
            <p:ph type="title"/>
          </p:nvPr>
        </p:nvSpPr>
        <p:spPr/>
        <p:txBody>
          <a:bodyPr/>
          <a:lstStyle/>
          <a:p>
            <a:r>
              <a:rPr lang="en-GB" dirty="0"/>
              <a:t>CSS Flex</a:t>
            </a:r>
          </a:p>
        </p:txBody>
      </p:sp>
      <p:pic>
        <p:nvPicPr>
          <p:cNvPr id="5" name="Picture 4">
            <a:extLst>
              <a:ext uri="{FF2B5EF4-FFF2-40B4-BE49-F238E27FC236}">
                <a16:creationId xmlns:a16="http://schemas.microsoft.com/office/drawing/2014/main" id="{404FC8C5-15AD-C8DD-1274-C1F90678ABA3}"/>
              </a:ext>
            </a:extLst>
          </p:cNvPr>
          <p:cNvPicPr>
            <a:picLocks noChangeAspect="1"/>
          </p:cNvPicPr>
          <p:nvPr/>
        </p:nvPicPr>
        <p:blipFill>
          <a:blip r:embed="rId2"/>
          <a:stretch>
            <a:fillRect/>
          </a:stretch>
        </p:blipFill>
        <p:spPr>
          <a:xfrm>
            <a:off x="3878409" y="1954635"/>
            <a:ext cx="3612960" cy="2402076"/>
          </a:xfrm>
          <a:prstGeom prst="rect">
            <a:avLst/>
          </a:prstGeom>
        </p:spPr>
      </p:pic>
      <p:sp>
        <p:nvSpPr>
          <p:cNvPr id="6" name="TextBox 5">
            <a:extLst>
              <a:ext uri="{FF2B5EF4-FFF2-40B4-BE49-F238E27FC236}">
                <a16:creationId xmlns:a16="http://schemas.microsoft.com/office/drawing/2014/main" id="{98432702-BE28-9FDF-8E7A-32098429C732}"/>
              </a:ext>
            </a:extLst>
          </p:cNvPr>
          <p:cNvSpPr txBox="1"/>
          <p:nvPr/>
        </p:nvSpPr>
        <p:spPr>
          <a:xfrm>
            <a:off x="2038525" y="4957894"/>
            <a:ext cx="7684315" cy="1477328"/>
          </a:xfrm>
          <a:prstGeom prst="rect">
            <a:avLst/>
          </a:prstGeom>
          <a:noFill/>
        </p:spPr>
        <p:txBody>
          <a:bodyPr wrap="square" rtlCol="0">
            <a:spAutoFit/>
          </a:bodyPr>
          <a:lstStyle/>
          <a:p>
            <a:r>
              <a:rPr lang="en-GB" dirty="0"/>
              <a:t>I have incorporated flexbox into CSS code, however there is still a lot for me to learn on this as I have struggled to get the proportions correct for the widths of boxes in the container. I utilised Google and other search engines a lot while searching for a way to get this to work as I wanted, and given more time I’m sure I could get it to show correctly.</a:t>
            </a:r>
          </a:p>
        </p:txBody>
      </p:sp>
    </p:spTree>
    <p:extLst>
      <p:ext uri="{BB962C8B-B14F-4D97-AF65-F5344CB8AC3E}">
        <p14:creationId xmlns:p14="http://schemas.microsoft.com/office/powerpoint/2010/main" val="1465713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1D6E-F8D6-3692-FFC1-FB6DF3426007}"/>
              </a:ext>
            </a:extLst>
          </p:cNvPr>
          <p:cNvSpPr>
            <a:spLocks noGrp="1"/>
          </p:cNvSpPr>
          <p:nvPr>
            <p:ph type="title"/>
          </p:nvPr>
        </p:nvSpPr>
        <p:spPr/>
        <p:txBody>
          <a:bodyPr/>
          <a:lstStyle/>
          <a:p>
            <a:r>
              <a:rPr lang="en-GB" dirty="0"/>
              <a:t>Accordions</a:t>
            </a:r>
          </a:p>
        </p:txBody>
      </p:sp>
      <p:pic>
        <p:nvPicPr>
          <p:cNvPr id="5" name="Picture 4">
            <a:extLst>
              <a:ext uri="{FF2B5EF4-FFF2-40B4-BE49-F238E27FC236}">
                <a16:creationId xmlns:a16="http://schemas.microsoft.com/office/drawing/2014/main" id="{621FC122-97B4-16D7-1124-1DCABC7A0447}"/>
              </a:ext>
            </a:extLst>
          </p:cNvPr>
          <p:cNvPicPr>
            <a:picLocks noChangeAspect="1"/>
          </p:cNvPicPr>
          <p:nvPr/>
        </p:nvPicPr>
        <p:blipFill>
          <a:blip r:embed="rId2"/>
          <a:stretch>
            <a:fillRect/>
          </a:stretch>
        </p:blipFill>
        <p:spPr>
          <a:xfrm>
            <a:off x="469782" y="1897264"/>
            <a:ext cx="11211188" cy="3052241"/>
          </a:xfrm>
          <a:prstGeom prst="rect">
            <a:avLst/>
          </a:prstGeom>
        </p:spPr>
      </p:pic>
      <p:sp>
        <p:nvSpPr>
          <p:cNvPr id="10" name="TextBox 9">
            <a:extLst>
              <a:ext uri="{FF2B5EF4-FFF2-40B4-BE49-F238E27FC236}">
                <a16:creationId xmlns:a16="http://schemas.microsoft.com/office/drawing/2014/main" id="{79E635FC-394C-B295-A04A-C1EAB7CBB020}"/>
              </a:ext>
            </a:extLst>
          </p:cNvPr>
          <p:cNvSpPr txBox="1"/>
          <p:nvPr/>
        </p:nvSpPr>
        <p:spPr>
          <a:xfrm>
            <a:off x="1652630" y="5360565"/>
            <a:ext cx="8338657" cy="646331"/>
          </a:xfrm>
          <a:prstGeom prst="rect">
            <a:avLst/>
          </a:prstGeom>
          <a:noFill/>
        </p:spPr>
        <p:txBody>
          <a:bodyPr wrap="square" rtlCol="0">
            <a:spAutoFit/>
          </a:bodyPr>
          <a:lstStyle/>
          <a:p>
            <a:r>
              <a:rPr lang="en-GB" dirty="0"/>
              <a:t>The above screenshot shows the accordion and the change in state being announced in the screen reader.</a:t>
            </a:r>
          </a:p>
        </p:txBody>
      </p:sp>
    </p:spTree>
    <p:extLst>
      <p:ext uri="{BB962C8B-B14F-4D97-AF65-F5344CB8AC3E}">
        <p14:creationId xmlns:p14="http://schemas.microsoft.com/office/powerpoint/2010/main" val="1833302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87E8-B4E1-6377-6FD4-179092231462}"/>
              </a:ext>
            </a:extLst>
          </p:cNvPr>
          <p:cNvSpPr>
            <a:spLocks noGrp="1"/>
          </p:cNvSpPr>
          <p:nvPr>
            <p:ph type="title"/>
          </p:nvPr>
        </p:nvSpPr>
        <p:spPr/>
        <p:txBody>
          <a:bodyPr/>
          <a:lstStyle/>
          <a:p>
            <a:r>
              <a:rPr lang="en-GB" dirty="0"/>
              <a:t>Accordion - HTML</a:t>
            </a:r>
          </a:p>
        </p:txBody>
      </p:sp>
      <p:pic>
        <p:nvPicPr>
          <p:cNvPr id="5" name="Picture 4">
            <a:extLst>
              <a:ext uri="{FF2B5EF4-FFF2-40B4-BE49-F238E27FC236}">
                <a16:creationId xmlns:a16="http://schemas.microsoft.com/office/drawing/2014/main" id="{2818DE81-81B9-8DD4-4B47-36FF71C85C4E}"/>
              </a:ext>
            </a:extLst>
          </p:cNvPr>
          <p:cNvPicPr>
            <a:picLocks noChangeAspect="1"/>
          </p:cNvPicPr>
          <p:nvPr/>
        </p:nvPicPr>
        <p:blipFill>
          <a:blip r:embed="rId2"/>
          <a:stretch>
            <a:fillRect/>
          </a:stretch>
        </p:blipFill>
        <p:spPr>
          <a:xfrm>
            <a:off x="4932726" y="1319837"/>
            <a:ext cx="7134929" cy="5412327"/>
          </a:xfrm>
          <a:prstGeom prst="rect">
            <a:avLst/>
          </a:prstGeom>
        </p:spPr>
      </p:pic>
      <p:pic>
        <p:nvPicPr>
          <p:cNvPr id="7" name="Picture 6">
            <a:extLst>
              <a:ext uri="{FF2B5EF4-FFF2-40B4-BE49-F238E27FC236}">
                <a16:creationId xmlns:a16="http://schemas.microsoft.com/office/drawing/2014/main" id="{6AD4C51B-EC17-75C4-59B7-7264B45F6935}"/>
              </a:ext>
            </a:extLst>
          </p:cNvPr>
          <p:cNvPicPr>
            <a:picLocks noChangeAspect="1"/>
          </p:cNvPicPr>
          <p:nvPr/>
        </p:nvPicPr>
        <p:blipFill>
          <a:blip r:embed="rId3"/>
          <a:stretch>
            <a:fillRect/>
          </a:stretch>
        </p:blipFill>
        <p:spPr>
          <a:xfrm>
            <a:off x="2020336" y="1319836"/>
            <a:ext cx="2704244" cy="5412328"/>
          </a:xfrm>
          <a:prstGeom prst="rect">
            <a:avLst/>
          </a:prstGeom>
        </p:spPr>
      </p:pic>
    </p:spTree>
    <p:extLst>
      <p:ext uri="{BB962C8B-B14F-4D97-AF65-F5344CB8AC3E}">
        <p14:creationId xmlns:p14="http://schemas.microsoft.com/office/powerpoint/2010/main" val="2956514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45B74-F22F-05FB-F2CB-CE44A7A5F9FB}"/>
              </a:ext>
            </a:extLst>
          </p:cNvPr>
          <p:cNvSpPr>
            <a:spLocks noGrp="1"/>
          </p:cNvSpPr>
          <p:nvPr>
            <p:ph type="title"/>
          </p:nvPr>
        </p:nvSpPr>
        <p:spPr/>
        <p:txBody>
          <a:bodyPr/>
          <a:lstStyle/>
          <a:p>
            <a:r>
              <a:rPr lang="en-GB" dirty="0"/>
              <a:t>My web app</a:t>
            </a:r>
          </a:p>
        </p:txBody>
      </p:sp>
      <p:sp>
        <p:nvSpPr>
          <p:cNvPr id="3" name="Content Placeholder 2">
            <a:extLst>
              <a:ext uri="{FF2B5EF4-FFF2-40B4-BE49-F238E27FC236}">
                <a16:creationId xmlns:a16="http://schemas.microsoft.com/office/drawing/2014/main" id="{3FAFB09A-73EC-9551-A821-3C887D1D71B7}"/>
              </a:ext>
            </a:extLst>
          </p:cNvPr>
          <p:cNvSpPr>
            <a:spLocks noGrp="1"/>
          </p:cNvSpPr>
          <p:nvPr>
            <p:ph idx="1"/>
          </p:nvPr>
        </p:nvSpPr>
        <p:spPr/>
        <p:txBody>
          <a:bodyPr/>
          <a:lstStyle/>
          <a:p>
            <a:r>
              <a:rPr lang="en-GB" dirty="0"/>
              <a:t>A web page on </a:t>
            </a:r>
            <a:r>
              <a:rPr lang="en-GB"/>
              <a:t>accessible webpage colour </a:t>
            </a:r>
            <a:r>
              <a:rPr lang="en-GB" dirty="0"/>
              <a:t>contrast</a:t>
            </a:r>
          </a:p>
        </p:txBody>
      </p:sp>
    </p:spTree>
    <p:extLst>
      <p:ext uri="{BB962C8B-B14F-4D97-AF65-F5344CB8AC3E}">
        <p14:creationId xmlns:p14="http://schemas.microsoft.com/office/powerpoint/2010/main" val="3955117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4294-890E-D6A0-D312-AABB5DEB6F4B}"/>
              </a:ext>
            </a:extLst>
          </p:cNvPr>
          <p:cNvSpPr>
            <a:spLocks noGrp="1"/>
          </p:cNvSpPr>
          <p:nvPr>
            <p:ph type="title"/>
          </p:nvPr>
        </p:nvSpPr>
        <p:spPr/>
        <p:txBody>
          <a:bodyPr/>
          <a:lstStyle/>
          <a:p>
            <a:r>
              <a:rPr lang="en-GB" dirty="0"/>
              <a:t>Accordion CSS &amp; JavaScript</a:t>
            </a:r>
          </a:p>
        </p:txBody>
      </p:sp>
      <p:pic>
        <p:nvPicPr>
          <p:cNvPr id="5" name="Picture 4">
            <a:extLst>
              <a:ext uri="{FF2B5EF4-FFF2-40B4-BE49-F238E27FC236}">
                <a16:creationId xmlns:a16="http://schemas.microsoft.com/office/drawing/2014/main" id="{57F57F3D-4D12-B68F-95AB-0B9ACF6079E1}"/>
              </a:ext>
            </a:extLst>
          </p:cNvPr>
          <p:cNvPicPr>
            <a:picLocks noChangeAspect="1"/>
          </p:cNvPicPr>
          <p:nvPr/>
        </p:nvPicPr>
        <p:blipFill>
          <a:blip r:embed="rId2"/>
          <a:stretch>
            <a:fillRect/>
          </a:stretch>
        </p:blipFill>
        <p:spPr>
          <a:xfrm>
            <a:off x="3594783" y="2774163"/>
            <a:ext cx="8391586" cy="3876703"/>
          </a:xfrm>
          <a:prstGeom prst="rect">
            <a:avLst/>
          </a:prstGeom>
        </p:spPr>
      </p:pic>
      <p:pic>
        <p:nvPicPr>
          <p:cNvPr id="6" name="Picture 5">
            <a:extLst>
              <a:ext uri="{FF2B5EF4-FFF2-40B4-BE49-F238E27FC236}">
                <a16:creationId xmlns:a16="http://schemas.microsoft.com/office/drawing/2014/main" id="{2C6B3B33-BFFF-353F-AE37-D67C44AE1269}"/>
              </a:ext>
            </a:extLst>
          </p:cNvPr>
          <p:cNvPicPr>
            <a:picLocks noChangeAspect="1"/>
          </p:cNvPicPr>
          <p:nvPr/>
        </p:nvPicPr>
        <p:blipFill>
          <a:blip r:embed="rId3"/>
          <a:stretch>
            <a:fillRect/>
          </a:stretch>
        </p:blipFill>
        <p:spPr>
          <a:xfrm>
            <a:off x="585819" y="1898504"/>
            <a:ext cx="2374495" cy="4752362"/>
          </a:xfrm>
          <a:prstGeom prst="rect">
            <a:avLst/>
          </a:prstGeom>
        </p:spPr>
      </p:pic>
      <p:sp>
        <p:nvSpPr>
          <p:cNvPr id="7" name="TextBox 6">
            <a:extLst>
              <a:ext uri="{FF2B5EF4-FFF2-40B4-BE49-F238E27FC236}">
                <a16:creationId xmlns:a16="http://schemas.microsoft.com/office/drawing/2014/main" id="{9C3760C4-7E0D-35DD-09E1-280AA7888F2A}"/>
              </a:ext>
            </a:extLst>
          </p:cNvPr>
          <p:cNvSpPr txBox="1"/>
          <p:nvPr/>
        </p:nvSpPr>
        <p:spPr>
          <a:xfrm>
            <a:off x="3363985" y="1786855"/>
            <a:ext cx="8622384" cy="646331"/>
          </a:xfrm>
          <a:prstGeom prst="rect">
            <a:avLst/>
          </a:prstGeom>
          <a:noFill/>
        </p:spPr>
        <p:txBody>
          <a:bodyPr wrap="square" rtlCol="0">
            <a:spAutoFit/>
          </a:bodyPr>
          <a:lstStyle/>
          <a:p>
            <a:r>
              <a:rPr lang="en-GB" dirty="0"/>
              <a:t>The JavaScript code sets the variables </a:t>
            </a:r>
            <a:r>
              <a:rPr lang="en-GB" dirty="0" err="1"/>
              <a:t>acc</a:t>
            </a:r>
            <a:r>
              <a:rPr lang="en-GB" dirty="0"/>
              <a:t> and I, then defines their functions, where it listens for a click before setting to active. And sets out the collapsed and expanded values.</a:t>
            </a:r>
          </a:p>
        </p:txBody>
      </p:sp>
    </p:spTree>
    <p:extLst>
      <p:ext uri="{BB962C8B-B14F-4D97-AF65-F5344CB8AC3E}">
        <p14:creationId xmlns:p14="http://schemas.microsoft.com/office/powerpoint/2010/main" val="329625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F5787-FA8B-A139-025B-5432B1249D16}"/>
              </a:ext>
            </a:extLst>
          </p:cNvPr>
          <p:cNvSpPr txBox="1"/>
          <p:nvPr/>
        </p:nvSpPr>
        <p:spPr>
          <a:xfrm>
            <a:off x="3059185" y="3013501"/>
            <a:ext cx="6073630" cy="830997"/>
          </a:xfrm>
          <a:prstGeom prst="rect">
            <a:avLst/>
          </a:prstGeom>
          <a:noFill/>
        </p:spPr>
        <p:txBody>
          <a:bodyPr wrap="square" rtlCol="0">
            <a:spAutoFit/>
          </a:bodyPr>
          <a:lstStyle/>
          <a:p>
            <a:r>
              <a:rPr lang="en-GB" sz="4800" dirty="0"/>
              <a:t>Thank you for listening!</a:t>
            </a:r>
          </a:p>
        </p:txBody>
      </p:sp>
    </p:spTree>
    <p:extLst>
      <p:ext uri="{BB962C8B-B14F-4D97-AF65-F5344CB8AC3E}">
        <p14:creationId xmlns:p14="http://schemas.microsoft.com/office/powerpoint/2010/main" val="172806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E7178E-57B7-C9DA-78CE-8079D2AD75CD}"/>
              </a:ext>
            </a:extLst>
          </p:cNvPr>
          <p:cNvPicPr>
            <a:picLocks noChangeAspect="1"/>
          </p:cNvPicPr>
          <p:nvPr/>
        </p:nvPicPr>
        <p:blipFill>
          <a:blip r:embed="rId2"/>
          <a:stretch>
            <a:fillRect/>
          </a:stretch>
        </p:blipFill>
        <p:spPr>
          <a:xfrm>
            <a:off x="1683525" y="0"/>
            <a:ext cx="3058463" cy="6858000"/>
          </a:xfrm>
          <a:prstGeom prst="rect">
            <a:avLst/>
          </a:prstGeom>
        </p:spPr>
      </p:pic>
      <p:sp>
        <p:nvSpPr>
          <p:cNvPr id="2" name="TextBox 1">
            <a:extLst>
              <a:ext uri="{FF2B5EF4-FFF2-40B4-BE49-F238E27FC236}">
                <a16:creationId xmlns:a16="http://schemas.microsoft.com/office/drawing/2014/main" id="{A5224B0A-7A85-E3F0-4668-37F7EFB3EA11}"/>
              </a:ext>
            </a:extLst>
          </p:cNvPr>
          <p:cNvSpPr txBox="1"/>
          <p:nvPr/>
        </p:nvSpPr>
        <p:spPr>
          <a:xfrm>
            <a:off x="5646057" y="3059668"/>
            <a:ext cx="4608286" cy="523220"/>
          </a:xfrm>
          <a:prstGeom prst="rect">
            <a:avLst/>
          </a:prstGeom>
          <a:noFill/>
        </p:spPr>
        <p:txBody>
          <a:bodyPr wrap="square" rtlCol="0">
            <a:spAutoFit/>
          </a:bodyPr>
          <a:lstStyle/>
          <a:p>
            <a:r>
              <a:rPr lang="en-US" sz="2800" dirty="0"/>
              <a:t>Full page view of the web app</a:t>
            </a:r>
            <a:endParaRPr lang="en-GB" sz="2800" dirty="0"/>
          </a:p>
        </p:txBody>
      </p:sp>
    </p:spTree>
    <p:extLst>
      <p:ext uri="{BB962C8B-B14F-4D97-AF65-F5344CB8AC3E}">
        <p14:creationId xmlns:p14="http://schemas.microsoft.com/office/powerpoint/2010/main" val="201609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8CD93E-41FE-5507-89FE-780073F4F28F}"/>
              </a:ext>
            </a:extLst>
          </p:cNvPr>
          <p:cNvPicPr>
            <a:picLocks noChangeAspect="1"/>
          </p:cNvPicPr>
          <p:nvPr/>
        </p:nvPicPr>
        <p:blipFill>
          <a:blip r:embed="rId2"/>
          <a:stretch>
            <a:fillRect/>
          </a:stretch>
        </p:blipFill>
        <p:spPr>
          <a:xfrm>
            <a:off x="8306123" y="0"/>
            <a:ext cx="2125695" cy="6858000"/>
          </a:xfrm>
          <a:prstGeom prst="rect">
            <a:avLst/>
          </a:prstGeom>
        </p:spPr>
      </p:pic>
      <p:sp>
        <p:nvSpPr>
          <p:cNvPr id="2" name="TextBox 1">
            <a:extLst>
              <a:ext uri="{FF2B5EF4-FFF2-40B4-BE49-F238E27FC236}">
                <a16:creationId xmlns:a16="http://schemas.microsoft.com/office/drawing/2014/main" id="{A670111D-39A6-3255-E49A-24D3FB832B02}"/>
              </a:ext>
            </a:extLst>
          </p:cNvPr>
          <p:cNvSpPr txBox="1"/>
          <p:nvPr/>
        </p:nvSpPr>
        <p:spPr>
          <a:xfrm>
            <a:off x="1284514" y="2931886"/>
            <a:ext cx="6132286" cy="584775"/>
          </a:xfrm>
          <a:prstGeom prst="rect">
            <a:avLst/>
          </a:prstGeom>
          <a:noFill/>
        </p:spPr>
        <p:txBody>
          <a:bodyPr wrap="square" rtlCol="0">
            <a:spAutoFit/>
          </a:bodyPr>
          <a:lstStyle/>
          <a:p>
            <a:r>
              <a:rPr lang="en-US" sz="3200" dirty="0"/>
              <a:t>With FAQ accordions expanded</a:t>
            </a:r>
            <a:endParaRPr lang="en-GB" sz="3200" dirty="0"/>
          </a:p>
        </p:txBody>
      </p:sp>
    </p:spTree>
    <p:extLst>
      <p:ext uri="{BB962C8B-B14F-4D97-AF65-F5344CB8AC3E}">
        <p14:creationId xmlns:p14="http://schemas.microsoft.com/office/powerpoint/2010/main" val="269173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D4E64C-443C-040D-F5AF-2C9A34D80C1A}"/>
              </a:ext>
            </a:extLst>
          </p:cNvPr>
          <p:cNvSpPr txBox="1"/>
          <p:nvPr/>
        </p:nvSpPr>
        <p:spPr>
          <a:xfrm>
            <a:off x="1774371" y="2890391"/>
            <a:ext cx="8643257" cy="1077218"/>
          </a:xfrm>
          <a:prstGeom prst="rect">
            <a:avLst/>
          </a:prstGeom>
          <a:noFill/>
        </p:spPr>
        <p:txBody>
          <a:bodyPr wrap="square" rtlCol="0">
            <a:spAutoFit/>
          </a:bodyPr>
          <a:lstStyle/>
          <a:p>
            <a:r>
              <a:rPr lang="en-US" sz="3200" dirty="0"/>
              <a:t>The next slide will show 3 screenshots, each with a different payment option expanded</a:t>
            </a:r>
            <a:endParaRPr lang="en-GB" sz="3200" dirty="0"/>
          </a:p>
        </p:txBody>
      </p:sp>
    </p:spTree>
    <p:extLst>
      <p:ext uri="{BB962C8B-B14F-4D97-AF65-F5344CB8AC3E}">
        <p14:creationId xmlns:p14="http://schemas.microsoft.com/office/powerpoint/2010/main" val="759453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AF104-C8FE-407B-949A-EC3B2F6C5EC0}"/>
              </a:ext>
            </a:extLst>
          </p:cNvPr>
          <p:cNvPicPr>
            <a:picLocks noChangeAspect="1"/>
          </p:cNvPicPr>
          <p:nvPr/>
        </p:nvPicPr>
        <p:blipFill>
          <a:blip r:embed="rId2"/>
          <a:stretch>
            <a:fillRect/>
          </a:stretch>
        </p:blipFill>
        <p:spPr>
          <a:xfrm>
            <a:off x="1512306" y="0"/>
            <a:ext cx="2445311" cy="6858000"/>
          </a:xfrm>
          <a:prstGeom prst="rect">
            <a:avLst/>
          </a:prstGeom>
        </p:spPr>
      </p:pic>
      <p:pic>
        <p:nvPicPr>
          <p:cNvPr id="7" name="Picture 6">
            <a:extLst>
              <a:ext uri="{FF2B5EF4-FFF2-40B4-BE49-F238E27FC236}">
                <a16:creationId xmlns:a16="http://schemas.microsoft.com/office/drawing/2014/main" id="{6FB03DAF-3E01-F007-8C04-9C07505E915F}"/>
              </a:ext>
            </a:extLst>
          </p:cNvPr>
          <p:cNvPicPr>
            <a:picLocks noChangeAspect="1"/>
          </p:cNvPicPr>
          <p:nvPr/>
        </p:nvPicPr>
        <p:blipFill>
          <a:blip r:embed="rId3"/>
          <a:stretch>
            <a:fillRect/>
          </a:stretch>
        </p:blipFill>
        <p:spPr>
          <a:xfrm>
            <a:off x="4922631" y="0"/>
            <a:ext cx="2346737" cy="6858000"/>
          </a:xfrm>
          <a:prstGeom prst="rect">
            <a:avLst/>
          </a:prstGeom>
        </p:spPr>
      </p:pic>
      <p:pic>
        <p:nvPicPr>
          <p:cNvPr id="9" name="Picture 8">
            <a:extLst>
              <a:ext uri="{FF2B5EF4-FFF2-40B4-BE49-F238E27FC236}">
                <a16:creationId xmlns:a16="http://schemas.microsoft.com/office/drawing/2014/main" id="{FD76DEC9-4939-97AA-A117-441E022BFBA3}"/>
              </a:ext>
            </a:extLst>
          </p:cNvPr>
          <p:cNvPicPr>
            <a:picLocks noChangeAspect="1"/>
          </p:cNvPicPr>
          <p:nvPr/>
        </p:nvPicPr>
        <p:blipFill>
          <a:blip r:embed="rId4"/>
          <a:stretch>
            <a:fillRect/>
          </a:stretch>
        </p:blipFill>
        <p:spPr>
          <a:xfrm>
            <a:off x="8332957" y="0"/>
            <a:ext cx="2346737" cy="6858000"/>
          </a:xfrm>
          <a:prstGeom prst="rect">
            <a:avLst/>
          </a:prstGeom>
        </p:spPr>
      </p:pic>
    </p:spTree>
    <p:extLst>
      <p:ext uri="{BB962C8B-B14F-4D97-AF65-F5344CB8AC3E}">
        <p14:creationId xmlns:p14="http://schemas.microsoft.com/office/powerpoint/2010/main" val="195300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A78C35-9084-F822-846F-093F57A19097}"/>
              </a:ext>
            </a:extLst>
          </p:cNvPr>
          <p:cNvPicPr>
            <a:picLocks noChangeAspect="1"/>
          </p:cNvPicPr>
          <p:nvPr/>
        </p:nvPicPr>
        <p:blipFill>
          <a:blip r:embed="rId2"/>
          <a:stretch>
            <a:fillRect/>
          </a:stretch>
        </p:blipFill>
        <p:spPr>
          <a:xfrm>
            <a:off x="8700247" y="0"/>
            <a:ext cx="1101687" cy="6858000"/>
          </a:xfrm>
          <a:prstGeom prst="rect">
            <a:avLst/>
          </a:prstGeom>
        </p:spPr>
      </p:pic>
      <p:sp>
        <p:nvSpPr>
          <p:cNvPr id="6" name="TextBox 5">
            <a:extLst>
              <a:ext uri="{FF2B5EF4-FFF2-40B4-BE49-F238E27FC236}">
                <a16:creationId xmlns:a16="http://schemas.microsoft.com/office/drawing/2014/main" id="{CFA237C5-AB6C-B65A-6880-26E3EF0D1B8B}"/>
              </a:ext>
            </a:extLst>
          </p:cNvPr>
          <p:cNvSpPr txBox="1"/>
          <p:nvPr/>
        </p:nvSpPr>
        <p:spPr>
          <a:xfrm>
            <a:off x="3196281" y="3136612"/>
            <a:ext cx="2380735" cy="584775"/>
          </a:xfrm>
          <a:prstGeom prst="rect">
            <a:avLst/>
          </a:prstGeom>
          <a:noFill/>
        </p:spPr>
        <p:txBody>
          <a:bodyPr wrap="square" rtlCol="0">
            <a:spAutoFit/>
          </a:bodyPr>
          <a:lstStyle/>
          <a:p>
            <a:r>
              <a:rPr lang="en-US" sz="3200" dirty="0"/>
              <a:t>Mobile view</a:t>
            </a:r>
            <a:endParaRPr lang="en-GB" sz="3200" dirty="0"/>
          </a:p>
        </p:txBody>
      </p:sp>
    </p:spTree>
    <p:extLst>
      <p:ext uri="{BB962C8B-B14F-4D97-AF65-F5344CB8AC3E}">
        <p14:creationId xmlns:p14="http://schemas.microsoft.com/office/powerpoint/2010/main" val="571910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1E7C71-FE22-B221-2485-7C3D0B99657E}"/>
              </a:ext>
            </a:extLst>
          </p:cNvPr>
          <p:cNvSpPr txBox="1"/>
          <p:nvPr/>
        </p:nvSpPr>
        <p:spPr>
          <a:xfrm>
            <a:off x="889687" y="749643"/>
            <a:ext cx="4110682" cy="584775"/>
          </a:xfrm>
          <a:prstGeom prst="rect">
            <a:avLst/>
          </a:prstGeom>
          <a:noFill/>
        </p:spPr>
        <p:txBody>
          <a:bodyPr wrap="square" rtlCol="0">
            <a:spAutoFit/>
          </a:bodyPr>
          <a:lstStyle/>
          <a:p>
            <a:r>
              <a:rPr lang="en-US" sz="3200" dirty="0"/>
              <a:t>Features</a:t>
            </a:r>
            <a:endParaRPr lang="en-GB" sz="3200" dirty="0"/>
          </a:p>
        </p:txBody>
      </p:sp>
      <p:pic>
        <p:nvPicPr>
          <p:cNvPr id="6" name="Picture 5">
            <a:extLst>
              <a:ext uri="{FF2B5EF4-FFF2-40B4-BE49-F238E27FC236}">
                <a16:creationId xmlns:a16="http://schemas.microsoft.com/office/drawing/2014/main" id="{11EB9F56-B9D8-FD60-6D9F-CA92358C847D}"/>
              </a:ext>
            </a:extLst>
          </p:cNvPr>
          <p:cNvPicPr>
            <a:picLocks noChangeAspect="1"/>
          </p:cNvPicPr>
          <p:nvPr/>
        </p:nvPicPr>
        <p:blipFill>
          <a:blip r:embed="rId2"/>
          <a:stretch>
            <a:fillRect/>
          </a:stretch>
        </p:blipFill>
        <p:spPr>
          <a:xfrm>
            <a:off x="1124327" y="1808010"/>
            <a:ext cx="2562244" cy="490541"/>
          </a:xfrm>
          <a:prstGeom prst="rect">
            <a:avLst/>
          </a:prstGeom>
        </p:spPr>
      </p:pic>
      <p:sp>
        <p:nvSpPr>
          <p:cNvPr id="7" name="TextBox 6">
            <a:extLst>
              <a:ext uri="{FF2B5EF4-FFF2-40B4-BE49-F238E27FC236}">
                <a16:creationId xmlns:a16="http://schemas.microsoft.com/office/drawing/2014/main" id="{7B29821C-7F4D-C5BF-07AD-9BFA9069E6C4}"/>
              </a:ext>
            </a:extLst>
          </p:cNvPr>
          <p:cNvSpPr txBox="1"/>
          <p:nvPr/>
        </p:nvSpPr>
        <p:spPr>
          <a:xfrm>
            <a:off x="5494639" y="1853225"/>
            <a:ext cx="782594" cy="400110"/>
          </a:xfrm>
          <a:prstGeom prst="rect">
            <a:avLst/>
          </a:prstGeom>
          <a:noFill/>
        </p:spPr>
        <p:txBody>
          <a:bodyPr wrap="square" rtlCol="0">
            <a:spAutoFit/>
          </a:bodyPr>
          <a:lstStyle/>
          <a:p>
            <a:r>
              <a:rPr lang="en-US" sz="2000" dirty="0"/>
              <a:t>Link</a:t>
            </a:r>
            <a:endParaRPr lang="en-GB" sz="2000" dirty="0"/>
          </a:p>
        </p:txBody>
      </p:sp>
      <p:cxnSp>
        <p:nvCxnSpPr>
          <p:cNvPr id="9" name="Straight Arrow Connector 8">
            <a:extLst>
              <a:ext uri="{FF2B5EF4-FFF2-40B4-BE49-F238E27FC236}">
                <a16:creationId xmlns:a16="http://schemas.microsoft.com/office/drawing/2014/main" id="{FBFC64BA-7A8A-187A-1E59-8A336E4A8870}"/>
              </a:ext>
            </a:extLst>
          </p:cNvPr>
          <p:cNvCxnSpPr/>
          <p:nvPr/>
        </p:nvCxnSpPr>
        <p:spPr>
          <a:xfrm flipH="1">
            <a:off x="3980249" y="2053280"/>
            <a:ext cx="117801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C2EEF12-C70D-EAB0-AAD6-33A3602BF5F8}"/>
              </a:ext>
            </a:extLst>
          </p:cNvPr>
          <p:cNvPicPr>
            <a:picLocks noChangeAspect="1"/>
          </p:cNvPicPr>
          <p:nvPr/>
        </p:nvPicPr>
        <p:blipFill>
          <a:blip r:embed="rId3"/>
          <a:stretch>
            <a:fillRect/>
          </a:stretch>
        </p:blipFill>
        <p:spPr>
          <a:xfrm>
            <a:off x="9011074" y="2187196"/>
            <a:ext cx="2291239" cy="2483607"/>
          </a:xfrm>
          <a:prstGeom prst="rect">
            <a:avLst/>
          </a:prstGeom>
        </p:spPr>
      </p:pic>
      <p:sp>
        <p:nvSpPr>
          <p:cNvPr id="14" name="TextBox 13">
            <a:extLst>
              <a:ext uri="{FF2B5EF4-FFF2-40B4-BE49-F238E27FC236}">
                <a16:creationId xmlns:a16="http://schemas.microsoft.com/office/drawing/2014/main" id="{F44C10E7-D704-B95F-6937-A75DC942F29C}"/>
              </a:ext>
            </a:extLst>
          </p:cNvPr>
          <p:cNvSpPr txBox="1"/>
          <p:nvPr/>
        </p:nvSpPr>
        <p:spPr>
          <a:xfrm>
            <a:off x="5682343" y="3244333"/>
            <a:ext cx="1601347" cy="400110"/>
          </a:xfrm>
          <a:prstGeom prst="rect">
            <a:avLst/>
          </a:prstGeom>
          <a:noFill/>
        </p:spPr>
        <p:txBody>
          <a:bodyPr wrap="square" rtlCol="0">
            <a:spAutoFit/>
          </a:bodyPr>
          <a:lstStyle/>
          <a:p>
            <a:r>
              <a:rPr lang="en-US" sz="2000" dirty="0" err="1"/>
              <a:t>Colour</a:t>
            </a:r>
            <a:r>
              <a:rPr lang="en-US" sz="2000" dirty="0"/>
              <a:t> picker</a:t>
            </a:r>
            <a:endParaRPr lang="en-GB" sz="2000" dirty="0"/>
          </a:p>
        </p:txBody>
      </p:sp>
      <p:cxnSp>
        <p:nvCxnSpPr>
          <p:cNvPr id="16" name="Straight Arrow Connector 15">
            <a:extLst>
              <a:ext uri="{FF2B5EF4-FFF2-40B4-BE49-F238E27FC236}">
                <a16:creationId xmlns:a16="http://schemas.microsoft.com/office/drawing/2014/main" id="{D72B391F-87C2-1BE8-09CB-9F72D840AE60}"/>
              </a:ext>
            </a:extLst>
          </p:cNvPr>
          <p:cNvCxnSpPr/>
          <p:nvPr/>
        </p:nvCxnSpPr>
        <p:spPr>
          <a:xfrm>
            <a:off x="7453085" y="3428999"/>
            <a:ext cx="1219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3F2AE13-BD37-8F2D-4393-853048A55A79}"/>
              </a:ext>
            </a:extLst>
          </p:cNvPr>
          <p:cNvPicPr>
            <a:picLocks noChangeAspect="1"/>
          </p:cNvPicPr>
          <p:nvPr/>
        </p:nvPicPr>
        <p:blipFill>
          <a:blip r:embed="rId4"/>
          <a:stretch>
            <a:fillRect/>
          </a:stretch>
        </p:blipFill>
        <p:spPr>
          <a:xfrm>
            <a:off x="889687" y="4101214"/>
            <a:ext cx="4110682" cy="2465361"/>
          </a:xfrm>
          <a:prstGeom prst="rect">
            <a:avLst/>
          </a:prstGeom>
        </p:spPr>
      </p:pic>
      <p:sp>
        <p:nvSpPr>
          <p:cNvPr id="20" name="TextBox 19">
            <a:extLst>
              <a:ext uri="{FF2B5EF4-FFF2-40B4-BE49-F238E27FC236}">
                <a16:creationId xmlns:a16="http://schemas.microsoft.com/office/drawing/2014/main" id="{2736AC09-92A7-EAB3-BABA-5D9689254F18}"/>
              </a:ext>
            </a:extLst>
          </p:cNvPr>
          <p:cNvSpPr txBox="1"/>
          <p:nvPr/>
        </p:nvSpPr>
        <p:spPr>
          <a:xfrm>
            <a:off x="6809474" y="5149228"/>
            <a:ext cx="1253212" cy="400110"/>
          </a:xfrm>
          <a:prstGeom prst="rect">
            <a:avLst/>
          </a:prstGeom>
          <a:noFill/>
        </p:spPr>
        <p:txBody>
          <a:bodyPr wrap="square" rtlCol="0">
            <a:spAutoFit/>
          </a:bodyPr>
          <a:lstStyle/>
          <a:p>
            <a:r>
              <a:rPr lang="en-US" sz="2000" dirty="0"/>
              <a:t>Accordion</a:t>
            </a:r>
            <a:endParaRPr lang="en-GB" sz="2000" dirty="0"/>
          </a:p>
        </p:txBody>
      </p:sp>
      <p:cxnSp>
        <p:nvCxnSpPr>
          <p:cNvPr id="22" name="Straight Arrow Connector 21">
            <a:extLst>
              <a:ext uri="{FF2B5EF4-FFF2-40B4-BE49-F238E27FC236}">
                <a16:creationId xmlns:a16="http://schemas.microsoft.com/office/drawing/2014/main" id="{33482C70-97DD-54AD-E596-160C3C83C68B}"/>
              </a:ext>
            </a:extLst>
          </p:cNvPr>
          <p:cNvCxnSpPr/>
          <p:nvPr/>
        </p:nvCxnSpPr>
        <p:spPr>
          <a:xfrm flipH="1">
            <a:off x="5254171" y="5333894"/>
            <a:ext cx="13015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672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TotalTime>
  <Words>897</Words>
  <Application>Microsoft Office PowerPoint</Application>
  <PresentationFormat>Widescreen</PresentationFormat>
  <Paragraphs>74</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-apple-system</vt:lpstr>
      <vt:lpstr>Arial</vt:lpstr>
      <vt:lpstr>Calibri</vt:lpstr>
      <vt:lpstr>Calibri Light</vt:lpstr>
      <vt:lpstr>Google Sans</vt:lpstr>
      <vt:lpstr>Office Theme</vt:lpstr>
      <vt:lpstr>Accessible Development</vt:lpstr>
      <vt:lpstr>Objective</vt:lpstr>
      <vt:lpstr>My web app</vt:lpstr>
      <vt:lpstr>PowerPoint Presentation</vt:lpstr>
      <vt:lpstr>PowerPoint Presentation</vt:lpstr>
      <vt:lpstr>PowerPoint Presentation</vt:lpstr>
      <vt:lpstr>PowerPoint Presentation</vt:lpstr>
      <vt:lpstr>PowerPoint Presentation</vt:lpstr>
      <vt:lpstr>PowerPoint Presentation</vt:lpstr>
      <vt:lpstr>Features</vt:lpstr>
      <vt:lpstr>Design</vt:lpstr>
      <vt:lpstr>Design</vt:lpstr>
      <vt:lpstr>Accessibility – Automated Checker</vt:lpstr>
      <vt:lpstr>Accessibility - Code</vt:lpstr>
      <vt:lpstr>Accessibility – Colour Contrast</vt:lpstr>
      <vt:lpstr>Accessibility - Font</vt:lpstr>
      <vt:lpstr>Accessibility – Link Area</vt:lpstr>
      <vt:lpstr>Accessibility – Tabbing Order</vt:lpstr>
      <vt:lpstr>Accessibility – Page Reflow</vt:lpstr>
      <vt:lpstr>Accessibility – Skip Links</vt:lpstr>
      <vt:lpstr>Accessibility – Visible Keyboard Focus</vt:lpstr>
      <vt:lpstr>Accessibility - Headings</vt:lpstr>
      <vt:lpstr>Media Queries</vt:lpstr>
      <vt:lpstr>HTML &lt;head&gt;</vt:lpstr>
      <vt:lpstr>ARIA Labels</vt:lpstr>
      <vt:lpstr>ARIA Role</vt:lpstr>
      <vt:lpstr>CSS Flex</vt:lpstr>
      <vt:lpstr>Accordions</vt:lpstr>
      <vt:lpstr>Accordion - HTML</vt:lpstr>
      <vt:lpstr>Accordion CSS &amp; JavaScript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Accessible Development</dc:title>
  <dc:creator>Naeem Anjum</dc:creator>
  <cp:lastModifiedBy>Naeem Anjum</cp:lastModifiedBy>
  <cp:revision>6</cp:revision>
  <dcterms:created xsi:type="dcterms:W3CDTF">2023-10-23T19:41:13Z</dcterms:created>
  <dcterms:modified xsi:type="dcterms:W3CDTF">2023-10-25T20:27:55Z</dcterms:modified>
</cp:coreProperties>
</file>